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83" r:id="rId5"/>
    <p:sldId id="259" r:id="rId6"/>
    <p:sldId id="260" r:id="rId7"/>
    <p:sldId id="277" r:id="rId8"/>
    <p:sldId id="272" r:id="rId9"/>
    <p:sldId id="273" r:id="rId10"/>
    <p:sldId id="274" r:id="rId11"/>
    <p:sldId id="276" r:id="rId12"/>
    <p:sldId id="278" r:id="rId13"/>
    <p:sldId id="275" r:id="rId14"/>
    <p:sldId id="284" r:id="rId15"/>
    <p:sldId id="279" r:id="rId16"/>
    <p:sldId id="261" r:id="rId17"/>
    <p:sldId id="280" r:id="rId18"/>
    <p:sldId id="286" r:id="rId19"/>
    <p:sldId id="291" r:id="rId20"/>
    <p:sldId id="292" r:id="rId21"/>
    <p:sldId id="287" r:id="rId22"/>
    <p:sldId id="293" r:id="rId23"/>
    <p:sldId id="289" r:id="rId24"/>
    <p:sldId id="290" r:id="rId25"/>
    <p:sldId id="285" r:id="rId26"/>
    <p:sldId id="288" r:id="rId27"/>
    <p:sldId id="294" r:id="rId28"/>
    <p:sldId id="295" r:id="rId29"/>
    <p:sldId id="281"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19C"/>
    <a:srgbClr val="358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7"/>
    <p:restoredTop sz="94694"/>
  </p:normalViewPr>
  <p:slideViewPr>
    <p:cSldViewPr snapToGrid="0">
      <p:cViewPr varScale="1">
        <p:scale>
          <a:sx n="121" d="100"/>
          <a:sy n="121"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88B93-C790-8149-9229-76E099915F5D}"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710D8-93C9-E248-B029-7AA7F8A7DAAE}" type="slidenum">
              <a:rPr lang="en-US" smtClean="0"/>
              <a:t>‹#›</a:t>
            </a:fld>
            <a:endParaRPr lang="en-US"/>
          </a:p>
        </p:txBody>
      </p:sp>
    </p:spTree>
    <p:extLst>
      <p:ext uri="{BB962C8B-B14F-4D97-AF65-F5344CB8AC3E}">
        <p14:creationId xmlns:p14="http://schemas.microsoft.com/office/powerpoint/2010/main" val="1844431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compass_title_slide">
    <p:spTree>
      <p:nvGrpSpPr>
        <p:cNvPr id="1" name="Shape 13"/>
        <p:cNvGrpSpPr/>
        <p:nvPr/>
      </p:nvGrpSpPr>
      <p:grpSpPr>
        <a:xfrm>
          <a:off x="0" y="0"/>
          <a:ext cx="0" cy="0"/>
          <a:chOff x="0" y="0"/>
          <a:chExt cx="0" cy="0"/>
        </a:xfrm>
      </p:grpSpPr>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Google Shape;60;p14">
            <a:extLst>
              <a:ext uri="{FF2B5EF4-FFF2-40B4-BE49-F238E27FC236}">
                <a16:creationId xmlns:a16="http://schemas.microsoft.com/office/drawing/2014/main" id="{9097D828-EDDF-001E-47B7-E8DFFC8BED15}"/>
              </a:ext>
            </a:extLst>
          </p:cNvPr>
          <p:cNvSpPr txBox="1">
            <a:spLocks noGrp="1"/>
          </p:cNvSpPr>
          <p:nvPr>
            <p:ph type="title" idx="4294967295"/>
          </p:nvPr>
        </p:nvSpPr>
        <p:spPr>
          <a:xfrm>
            <a:off x="415600" y="593367"/>
            <a:ext cx="11360800" cy="76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 name="Google Shape;61;p14">
            <a:extLst>
              <a:ext uri="{FF2B5EF4-FFF2-40B4-BE49-F238E27FC236}">
                <a16:creationId xmlns:a16="http://schemas.microsoft.com/office/drawing/2014/main" id="{46943B55-597C-8004-BA25-78542BE948E7}"/>
              </a:ext>
            </a:extLst>
          </p:cNvPr>
          <p:cNvSpPr txBox="1">
            <a:spLocks noGrp="1"/>
          </p:cNvSpPr>
          <p:nvPr>
            <p:ph type="body" idx="4294967295"/>
          </p:nvPr>
        </p:nvSpPr>
        <p:spPr>
          <a:xfrm>
            <a:off x="415600" y="1536633"/>
            <a:ext cx="11360800" cy="45552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endParaRPr/>
          </a:p>
        </p:txBody>
      </p:sp>
      <p:pic>
        <p:nvPicPr>
          <p:cNvPr id="5" name="Google Shape;62;p14">
            <a:extLst>
              <a:ext uri="{FF2B5EF4-FFF2-40B4-BE49-F238E27FC236}">
                <a16:creationId xmlns:a16="http://schemas.microsoft.com/office/drawing/2014/main" id="{5B03527D-21F7-FB47-90BC-003A00B37720}"/>
              </a:ext>
            </a:extLst>
          </p:cNvPr>
          <p:cNvPicPr preferRelativeResize="0"/>
          <p:nvPr userDrawn="1"/>
        </p:nvPicPr>
        <p:blipFill>
          <a:blip r:embed="rId2">
            <a:alphaModFix/>
          </a:blip>
          <a:stretch>
            <a:fillRect/>
          </a:stretch>
        </p:blipFill>
        <p:spPr>
          <a:xfrm>
            <a:off x="0" y="0"/>
            <a:ext cx="12192000" cy="6858000"/>
          </a:xfrm>
          <a:prstGeom prst="rect">
            <a:avLst/>
          </a:prstGeom>
          <a:noFill/>
          <a:ln>
            <a:noFill/>
          </a:ln>
        </p:spPr>
      </p:pic>
      <p:sp>
        <p:nvSpPr>
          <p:cNvPr id="7" name="Google Shape;64;p14">
            <a:extLst>
              <a:ext uri="{FF2B5EF4-FFF2-40B4-BE49-F238E27FC236}">
                <a16:creationId xmlns:a16="http://schemas.microsoft.com/office/drawing/2014/main" id="{A4DA16C1-1AD2-4971-409C-0AB24E6F6867}"/>
              </a:ext>
            </a:extLst>
          </p:cNvPr>
          <p:cNvSpPr txBox="1"/>
          <p:nvPr userDrawn="1"/>
        </p:nvSpPr>
        <p:spPr>
          <a:xfrm>
            <a:off x="1294367" y="3429000"/>
            <a:ext cx="10648800" cy="1272167"/>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4267" b="1" dirty="0">
              <a:solidFill>
                <a:schemeClr val="lt1"/>
              </a:solidFill>
            </a:endParaRPr>
          </a:p>
          <a:p>
            <a:pPr marL="0" lvl="0" indent="0" algn="l" rtl="0">
              <a:spcBef>
                <a:spcPts val="0"/>
              </a:spcBef>
              <a:spcAft>
                <a:spcPts val="0"/>
              </a:spcAft>
              <a:buNone/>
            </a:pPr>
            <a:endParaRPr sz="2400" b="1" dirty="0">
              <a:solidFill>
                <a:schemeClr val="lt2"/>
              </a:solidFill>
            </a:endParaRPr>
          </a:p>
        </p:txBody>
      </p:sp>
      <p:sp>
        <p:nvSpPr>
          <p:cNvPr id="8" name="Google Shape;65;p14">
            <a:extLst>
              <a:ext uri="{FF2B5EF4-FFF2-40B4-BE49-F238E27FC236}">
                <a16:creationId xmlns:a16="http://schemas.microsoft.com/office/drawing/2014/main" id="{69659D73-DD5E-F063-E8F0-E25CED442E40}"/>
              </a:ext>
            </a:extLst>
          </p:cNvPr>
          <p:cNvSpPr/>
          <p:nvPr userDrawn="1"/>
        </p:nvSpPr>
        <p:spPr>
          <a:xfrm>
            <a:off x="1390200" y="4955167"/>
            <a:ext cx="3334400" cy="704000"/>
          </a:xfrm>
          <a:prstGeom prst="roundRect">
            <a:avLst>
              <a:gd name="adj" fmla="val 16667"/>
            </a:avLst>
          </a:prstGeom>
          <a:noFill/>
          <a:ln w="9525" cap="flat" cmpd="sng">
            <a:solidFill>
              <a:srgbClr val="3D8ACC"/>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lang="en-US" sz="2400" dirty="0">
              <a:solidFill>
                <a:srgbClr val="FFFFFF"/>
              </a:solidFill>
              <a:latin typeface="DM Sans"/>
              <a:ea typeface="DM Sans"/>
              <a:cs typeface="DM Sans"/>
              <a:sym typeface="DM Sans"/>
            </a:endParaRPr>
          </a:p>
          <a:p>
            <a:pPr marL="0" lvl="0" indent="0" algn="ctr" rtl="0">
              <a:spcBef>
                <a:spcPts val="0"/>
              </a:spcBef>
              <a:spcAft>
                <a:spcPts val="0"/>
              </a:spcAft>
              <a:buNone/>
            </a:pPr>
            <a:r>
              <a:rPr lang="en-US" sz="1800" dirty="0">
                <a:solidFill>
                  <a:srgbClr val="FFFFFF"/>
                </a:solidFill>
                <a:latin typeface="DM Sans"/>
                <a:ea typeface="DM Sans"/>
                <a:cs typeface="DM Sans"/>
                <a:sym typeface="DM Sans"/>
              </a:rPr>
              <a:t>Data Analyst Report</a:t>
            </a:r>
          </a:p>
        </p:txBody>
      </p:sp>
      <p:pic>
        <p:nvPicPr>
          <p:cNvPr id="6" name="Picture 5" descr="A magnifying glass with graph and arrow">
            <a:extLst>
              <a:ext uri="{FF2B5EF4-FFF2-40B4-BE49-F238E27FC236}">
                <a16:creationId xmlns:a16="http://schemas.microsoft.com/office/drawing/2014/main" id="{72D4E376-1737-28DE-5CAB-0AFCA52DF5BF}"/>
              </a:ext>
            </a:extLst>
          </p:cNvPr>
          <p:cNvPicPr>
            <a:picLocks noChangeAspect="1"/>
          </p:cNvPicPr>
          <p:nvPr userDrawn="1"/>
        </p:nvPicPr>
        <p:blipFill>
          <a:blip r:embed="rId3"/>
          <a:stretch>
            <a:fillRect/>
          </a:stretch>
        </p:blipFill>
        <p:spPr>
          <a:xfrm>
            <a:off x="930406" y="409006"/>
            <a:ext cx="1895921" cy="1895921"/>
          </a:xfrm>
          <a:prstGeom prst="rect">
            <a:avLst/>
          </a:prstGeom>
        </p:spPr>
      </p:pic>
    </p:spTree>
    <p:extLst>
      <p:ext uri="{BB962C8B-B14F-4D97-AF65-F5344CB8AC3E}">
        <p14:creationId xmlns:p14="http://schemas.microsoft.com/office/powerpoint/2010/main" val="1900519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mini_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045BE115-4C19-4102-55E3-C1C7A5202EFB}"/>
              </a:ext>
            </a:extLst>
          </p:cNvPr>
          <p:cNvPicPr>
            <a:picLocks noChangeAspect="1"/>
          </p:cNvPicPr>
          <p:nvPr userDrawn="1"/>
        </p:nvPicPr>
        <p:blipFill>
          <a:blip r:embed="rId2"/>
          <a:stretch>
            <a:fillRect/>
          </a:stretch>
        </p:blipFill>
        <p:spPr>
          <a:xfrm>
            <a:off x="277071" y="227556"/>
            <a:ext cx="681807" cy="681807"/>
          </a:xfrm>
          <a:prstGeom prst="rect">
            <a:avLst/>
          </a:prstGeom>
        </p:spPr>
      </p:pic>
    </p:spTree>
    <p:extLst>
      <p:ext uri="{BB962C8B-B14F-4D97-AF65-F5344CB8AC3E}">
        <p14:creationId xmlns:p14="http://schemas.microsoft.com/office/powerpoint/2010/main" val="87642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executive_contentOnly">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Executive Summary</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10304482"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descr="A magnifying glass with graph and arrow&#10;&#10;Description automatically generated">
            <a:extLst>
              <a:ext uri="{FF2B5EF4-FFF2-40B4-BE49-F238E27FC236}">
                <a16:creationId xmlns:a16="http://schemas.microsoft.com/office/drawing/2014/main" id="{9BF65CD2-A7EA-E2D5-87EA-44F4212B95B4}"/>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87446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86661"/>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sp>
        <p:nvSpPr>
          <p:cNvPr id="9" name="Google Shape;52;p13">
            <a:extLst>
              <a:ext uri="{FF2B5EF4-FFF2-40B4-BE49-F238E27FC236}">
                <a16:creationId xmlns:a16="http://schemas.microsoft.com/office/drawing/2014/main" id="{EEB41352-3E1F-F106-7B03-C455F9720142}"/>
              </a:ext>
            </a:extLst>
          </p:cNvPr>
          <p:cNvSpPr txBox="1">
            <a:spLocks noGrp="1"/>
          </p:cNvSpPr>
          <p:nvPr>
            <p:ph type="body" idx="1"/>
          </p:nvPr>
        </p:nvSpPr>
        <p:spPr>
          <a:xfrm>
            <a:off x="876189" y="1650340"/>
            <a:ext cx="4580394" cy="4351200"/>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magnifying glass with graph and arrow&#10;&#10;Description automatically generated">
            <a:extLst>
              <a:ext uri="{FF2B5EF4-FFF2-40B4-BE49-F238E27FC236}">
                <a16:creationId xmlns:a16="http://schemas.microsoft.com/office/drawing/2014/main" id="{CCA0A002-67A5-A65C-5155-964E09AB5C5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3153852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table_pie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896343"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sp>
        <p:nvSpPr>
          <p:cNvPr id="8" name="Google Shape;51;p13">
            <a:extLst>
              <a:ext uri="{FF2B5EF4-FFF2-40B4-BE49-F238E27FC236}">
                <a16:creationId xmlns:a16="http://schemas.microsoft.com/office/drawing/2014/main" id="{F444FCEA-135F-162F-BF24-B9FEB70CBCEF}"/>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 name="Picture 1" descr="A magnifying glass with graph and arrow&#10;&#10;Description automatically generated">
            <a:extLst>
              <a:ext uri="{FF2B5EF4-FFF2-40B4-BE49-F238E27FC236}">
                <a16:creationId xmlns:a16="http://schemas.microsoft.com/office/drawing/2014/main" id="{AF933C5C-5A5D-91AC-4CAD-682B560C8E11}"/>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89834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descriptives_barPlot">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hasCustomPrompt="1"/>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dirty="0"/>
              <a:t>Descriptive Statistics</a:t>
            </a: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2138734" y="5049078"/>
            <a:ext cx="8347048" cy="1127747"/>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E7E146FD-599B-85AE-3DAB-26E0C569A849}"/>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00324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divider_whit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2755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1;p13">
            <a:extLst>
              <a:ext uri="{FF2B5EF4-FFF2-40B4-BE49-F238E27FC236}">
                <a16:creationId xmlns:a16="http://schemas.microsoft.com/office/drawing/2014/main" id="{83B49EB0-AF7C-86DE-5841-EBCC029CCB6E}"/>
              </a:ext>
            </a:extLst>
          </p:cNvPr>
          <p:cNvSpPr txBox="1">
            <a:spLocks/>
          </p:cNvSpPr>
          <p:nvPr userDrawn="1"/>
        </p:nvSpPr>
        <p:spPr>
          <a:xfrm>
            <a:off x="1169126" y="3085255"/>
            <a:ext cx="9718607" cy="763600"/>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a:endParaRPr lang="en-US" dirty="0"/>
          </a:p>
        </p:txBody>
      </p:sp>
      <p:pic>
        <p:nvPicPr>
          <p:cNvPr id="8" name="Picture 7" descr="A magnifying glass with graph and arrow&#10;&#10;Description automatically generated">
            <a:extLst>
              <a:ext uri="{FF2B5EF4-FFF2-40B4-BE49-F238E27FC236}">
                <a16:creationId xmlns:a16="http://schemas.microsoft.com/office/drawing/2014/main" id="{66EAEB92-D0A9-A1D6-776C-652678DCC0FE}"/>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498397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ampl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600" dirty="0">
                <a:solidFill>
                  <a:srgbClr val="FFFFFF"/>
                </a:solidFill>
              </a:rPr>
              <a:t>DESCRIBING THE SAMPLE</a:t>
            </a:r>
            <a:endParaRPr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4700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Open">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B89A313-6A9E-74BE-0BE6-A5384A8CBA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99700" y="6414294"/>
            <a:ext cx="1892300" cy="354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DCA3F3E-06EC-560F-DFB4-8ED0A8A5101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258511"/>
            <a:ext cx="1913053" cy="59948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3;p19">
            <a:extLst>
              <a:ext uri="{FF2B5EF4-FFF2-40B4-BE49-F238E27FC236}">
                <a16:creationId xmlns:a16="http://schemas.microsoft.com/office/drawing/2014/main" id="{46600205-C24B-D72A-6CC1-EDF87E40EF73}"/>
              </a:ext>
            </a:extLst>
          </p:cNvPr>
          <p:cNvSpPr/>
          <p:nvPr userDrawn="1"/>
        </p:nvSpPr>
        <p:spPr>
          <a:xfrm>
            <a:off x="1310784" y="0"/>
            <a:ext cx="9570431" cy="6858000"/>
          </a:xfrm>
          <a:custGeom>
            <a:avLst/>
            <a:gdLst/>
            <a:ahLst/>
            <a:cxnLst/>
            <a:rect l="l" t="t" r="r" b="b"/>
            <a:pathLst>
              <a:path w="7187261" h="5150263" extrusionOk="0">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 name="Google Shape;114;p19">
            <a:extLst>
              <a:ext uri="{FF2B5EF4-FFF2-40B4-BE49-F238E27FC236}">
                <a16:creationId xmlns:a16="http://schemas.microsoft.com/office/drawing/2014/main" id="{9804ED73-3383-FEE6-E15A-E871D9BD6BDB}"/>
              </a:ext>
            </a:extLst>
          </p:cNvPr>
          <p:cNvSpPr txBox="1">
            <a:spLocks noGrp="1"/>
          </p:cNvSpPr>
          <p:nvPr>
            <p:ph type="ctrTitle"/>
          </p:nvPr>
        </p:nvSpPr>
        <p:spPr>
          <a:xfrm>
            <a:off x="2558716" y="955309"/>
            <a:ext cx="7074568" cy="2898975"/>
          </a:xfrm>
          <a:prstGeom prst="rect">
            <a:avLst/>
          </a:prstGeom>
          <a:noFill/>
          <a:ln>
            <a:noFill/>
          </a:ln>
        </p:spPr>
        <p:txBody>
          <a:bodyPr spcFirstLastPara="1" wrap="square" lIns="91425" tIns="45700" rIns="91425" bIns="45700" anchor="b" anchorCtr="0">
            <a:normAutofit/>
          </a:bodyPr>
          <a:lstStyle>
            <a:lvl1pPr>
              <a:defRPr sz="6600">
                <a:solidFill>
                  <a:schemeClr val="bg1"/>
                </a:solidFill>
              </a:defRPr>
            </a:lvl1pPr>
          </a:lstStyle>
          <a:p>
            <a:pPr marL="0" lvl="0" indent="0" algn="ctr" rtl="0">
              <a:lnSpc>
                <a:spcPct val="90000"/>
              </a:lnSpc>
              <a:spcBef>
                <a:spcPts val="0"/>
              </a:spcBef>
              <a:spcAft>
                <a:spcPts val="0"/>
              </a:spcAft>
              <a:buClr>
                <a:schemeClr val="dk1"/>
              </a:buClr>
              <a:buSzPts val="6000"/>
              <a:buFont typeface="Calibri"/>
              <a:buNone/>
            </a:pPr>
            <a:endParaRPr lang="en-US" dirty="0"/>
          </a:p>
        </p:txBody>
      </p:sp>
      <p:sp>
        <p:nvSpPr>
          <p:cNvPr id="15" name="Google Shape;115;p19">
            <a:extLst>
              <a:ext uri="{FF2B5EF4-FFF2-40B4-BE49-F238E27FC236}">
                <a16:creationId xmlns:a16="http://schemas.microsoft.com/office/drawing/2014/main" id="{8283B425-DF01-32B2-8323-D0A1BE015963}"/>
              </a:ext>
            </a:extLst>
          </p:cNvPr>
          <p:cNvSpPr/>
          <p:nvPr userDrawn="1"/>
        </p:nvSpPr>
        <p:spPr>
          <a:xfrm>
            <a:off x="3974206" y="4173498"/>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0750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preserve="1" userDrawn="1">
  <p:cSld name="general_leftContent_rightTable">
    <p:bg>
      <p:bgPr>
        <a:solidFill>
          <a:schemeClr val="bg1"/>
        </a:solidFill>
        <a:effectLst/>
      </p:bgPr>
    </p:bg>
    <p:spTree>
      <p:nvGrpSpPr>
        <p:cNvPr id="1" name="Shape 16"/>
        <p:cNvGrpSpPr/>
        <p:nvPr/>
      </p:nvGrpSpPr>
      <p:grpSpPr>
        <a:xfrm>
          <a:off x="0" y="0"/>
          <a:ext cx="0" cy="0"/>
          <a:chOff x="0" y="0"/>
          <a:chExt cx="0" cy="0"/>
        </a:xfrm>
      </p:grpSpPr>
      <p:sp>
        <p:nvSpPr>
          <p:cNvPr id="5" name="Google Shape;73;p15">
            <a:extLst>
              <a:ext uri="{FF2B5EF4-FFF2-40B4-BE49-F238E27FC236}">
                <a16:creationId xmlns:a16="http://schemas.microsoft.com/office/drawing/2014/main" id="{04D9D4E1-853D-BE0D-8FF8-0393E2725AF2}"/>
              </a:ext>
            </a:extLst>
          </p:cNvPr>
          <p:cNvSpPr/>
          <p:nvPr userDrawn="1"/>
        </p:nvSpPr>
        <p:spPr>
          <a:xfrm>
            <a:off x="0" y="8233"/>
            <a:ext cx="12192000" cy="12416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212121"/>
              </a:solidFill>
            </a:endParaRPr>
          </a:p>
        </p:txBody>
      </p:sp>
      <p:sp>
        <p:nvSpPr>
          <p:cNvPr id="6" name="Google Shape;74;p15">
            <a:extLst>
              <a:ext uri="{FF2B5EF4-FFF2-40B4-BE49-F238E27FC236}">
                <a16:creationId xmlns:a16="http://schemas.microsoft.com/office/drawing/2014/main" id="{A389B34C-4210-03F5-FCED-1972293DC32C}"/>
              </a:ext>
            </a:extLst>
          </p:cNvPr>
          <p:cNvSpPr txBox="1">
            <a:spLocks/>
          </p:cNvSpPr>
          <p:nvPr userDrawn="1"/>
        </p:nvSpPr>
        <p:spPr>
          <a:xfrm>
            <a:off x="767709" y="196600"/>
            <a:ext cx="10120025" cy="763600"/>
          </a:xfrm>
          <a:prstGeom prst="rect">
            <a:avLst/>
          </a:prstGeom>
          <a:noFill/>
          <a:ln>
            <a:noFill/>
          </a:ln>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90000"/>
              </a:lnSpc>
            </a:pPr>
            <a:r>
              <a:rPr lang="en-US" sz="3200" b="1" dirty="0">
                <a:solidFill>
                  <a:srgbClr val="15619C"/>
                </a:solidFill>
                <a:latin typeface="Work Sans"/>
                <a:ea typeface="Work Sans"/>
                <a:cs typeface="Work Sans"/>
                <a:sym typeface="Work Sans"/>
              </a:rPr>
              <a:t>   </a:t>
            </a:r>
            <a:endParaRPr lang="en-US" sz="3733" b="1" dirty="0">
              <a:solidFill>
                <a:srgbClr val="FFFFFF"/>
              </a:solidFill>
            </a:endParaRPr>
          </a:p>
        </p:txBody>
      </p:sp>
      <p:sp>
        <p:nvSpPr>
          <p:cNvPr id="2" name="Google Shape;51;p13">
            <a:extLst>
              <a:ext uri="{FF2B5EF4-FFF2-40B4-BE49-F238E27FC236}">
                <a16:creationId xmlns:a16="http://schemas.microsoft.com/office/drawing/2014/main" id="{6AE50E12-A922-1AD3-6888-46FFCC1C5F2E}"/>
              </a:ext>
            </a:extLst>
          </p:cNvPr>
          <p:cNvSpPr txBox="1">
            <a:spLocks noGrp="1"/>
          </p:cNvSpPr>
          <p:nvPr>
            <p:ph type="title"/>
          </p:nvPr>
        </p:nvSpPr>
        <p:spPr>
          <a:xfrm>
            <a:off x="1169127" y="217396"/>
            <a:ext cx="9718607" cy="76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sz="4000" b="1">
                <a:solidFill>
                  <a:srgbClr val="15619C"/>
                </a:solidFill>
                <a:latin typeface="Calibri" panose="020F0502020204030204" pitchFamily="34" charset="0"/>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endParaRPr dirty="0"/>
          </a:p>
        </p:txBody>
      </p:sp>
      <p:pic>
        <p:nvPicPr>
          <p:cNvPr id="2050" name="Picture 2">
            <a:extLst>
              <a:ext uri="{FF2B5EF4-FFF2-40B4-BE49-F238E27FC236}">
                <a16:creationId xmlns:a16="http://schemas.microsoft.com/office/drawing/2014/main" id="{99ED9ACD-6554-B9A0-FFB0-86C027C6DD8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231" y="237495"/>
            <a:ext cx="681807" cy="681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9A63A70-92A4-428A-CF1F-77245FA28AA5}"/>
              </a:ext>
            </a:extLst>
          </p:cNvPr>
          <p:cNvSpPr>
            <a:spLocks noChangeArrowheads="1"/>
          </p:cNvSpPr>
          <p:nvPr userDrawn="1"/>
        </p:nvSpPr>
        <p:spPr bwMode="auto">
          <a:xfrm>
            <a:off x="6224027" y="1650816"/>
            <a:ext cx="14824103" cy="63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Google Shape;52;p13">
            <a:extLst>
              <a:ext uri="{FF2B5EF4-FFF2-40B4-BE49-F238E27FC236}">
                <a16:creationId xmlns:a16="http://schemas.microsoft.com/office/drawing/2014/main" id="{DD78B9FB-F9B8-FB7F-ABC1-6B7E8C128DC7}"/>
              </a:ext>
            </a:extLst>
          </p:cNvPr>
          <p:cNvSpPr txBox="1">
            <a:spLocks noGrp="1"/>
          </p:cNvSpPr>
          <p:nvPr>
            <p:ph type="body" idx="1"/>
          </p:nvPr>
        </p:nvSpPr>
        <p:spPr>
          <a:xfrm>
            <a:off x="528595" y="1650816"/>
            <a:ext cx="3496753" cy="4309829"/>
          </a:xfrm>
          <a:prstGeom prst="rect">
            <a:avLst/>
          </a:prstGeom>
          <a:noFill/>
          <a:ln>
            <a:noFill/>
          </a:ln>
        </p:spPr>
        <p:txBody>
          <a:bodyPr spcFirstLastPara="1" wrap="square" lIns="68575" tIns="34275" rIns="68575" bIns="34275" anchor="t" anchorCtr="0">
            <a:noAutofit/>
          </a:bodyPr>
          <a:lstStyle>
            <a:lvl1pPr marL="186262" lvl="0" indent="0" algn="l" rtl="0">
              <a:lnSpc>
                <a:spcPct val="90000"/>
              </a:lnSpc>
              <a:spcBef>
                <a:spcPts val="1067"/>
              </a:spcBef>
              <a:spcAft>
                <a:spcPts val="0"/>
              </a:spcAft>
              <a:buClr>
                <a:schemeClr val="dk1"/>
              </a:buClr>
              <a:buSzPts val="1400"/>
              <a:buNone/>
              <a:defRPr sz="1400">
                <a:solidFill>
                  <a:schemeClr val="tx1"/>
                </a:solidFill>
                <a:latin typeface="Arial" panose="020B0604020202020204" pitchFamily="34" charset="0"/>
                <a:cs typeface="Arial" panose="020B0604020202020204" pitchFamily="34" charset="0"/>
              </a:defRPr>
            </a:lvl1pPr>
            <a:lvl2pPr marL="1219170" lvl="1" indent="-423323" algn="l" rtl="0">
              <a:lnSpc>
                <a:spcPct val="90000"/>
              </a:lnSpc>
              <a:spcBef>
                <a:spcPts val="2133"/>
              </a:spcBef>
              <a:spcAft>
                <a:spcPts val="0"/>
              </a:spcAft>
              <a:buClr>
                <a:schemeClr val="dk1"/>
              </a:buClr>
              <a:buSzPts val="1400"/>
              <a:buChar char="○"/>
              <a:defRPr/>
            </a:lvl2pPr>
            <a:lvl3pPr marL="1828754" lvl="2" indent="-423323" algn="l" rtl="0">
              <a:lnSpc>
                <a:spcPct val="90000"/>
              </a:lnSpc>
              <a:spcBef>
                <a:spcPts val="2133"/>
              </a:spcBef>
              <a:spcAft>
                <a:spcPts val="0"/>
              </a:spcAft>
              <a:buClr>
                <a:schemeClr val="dk1"/>
              </a:buClr>
              <a:buSzPts val="1400"/>
              <a:buChar char="■"/>
              <a:defRPr/>
            </a:lvl3pPr>
            <a:lvl4pPr marL="2438339" lvl="3" indent="-423323" algn="l" rtl="0">
              <a:lnSpc>
                <a:spcPct val="90000"/>
              </a:lnSpc>
              <a:spcBef>
                <a:spcPts val="2133"/>
              </a:spcBef>
              <a:spcAft>
                <a:spcPts val="0"/>
              </a:spcAft>
              <a:buClr>
                <a:schemeClr val="dk1"/>
              </a:buClr>
              <a:buSzPts val="1400"/>
              <a:buChar char="●"/>
              <a:defRPr/>
            </a:lvl4pPr>
            <a:lvl5pPr marL="3047924" lvl="4" indent="-423323" algn="l" rtl="0">
              <a:lnSpc>
                <a:spcPct val="90000"/>
              </a:lnSpc>
              <a:spcBef>
                <a:spcPts val="2133"/>
              </a:spcBef>
              <a:spcAft>
                <a:spcPts val="0"/>
              </a:spcAft>
              <a:buClr>
                <a:schemeClr val="dk1"/>
              </a:buClr>
              <a:buSzPts val="1400"/>
              <a:buChar char="○"/>
              <a:defRPr/>
            </a:lvl5pPr>
            <a:lvl6pPr marL="3657509" lvl="5" indent="-423323" algn="l" rtl="0">
              <a:lnSpc>
                <a:spcPct val="90000"/>
              </a:lnSpc>
              <a:spcBef>
                <a:spcPts val="2133"/>
              </a:spcBef>
              <a:spcAft>
                <a:spcPts val="0"/>
              </a:spcAft>
              <a:buClr>
                <a:schemeClr val="dk1"/>
              </a:buClr>
              <a:buSzPts val="1400"/>
              <a:buChar char="■"/>
              <a:defRPr/>
            </a:lvl6pPr>
            <a:lvl7pPr marL="4267093" lvl="6" indent="-423323" algn="l" rtl="0">
              <a:lnSpc>
                <a:spcPct val="90000"/>
              </a:lnSpc>
              <a:spcBef>
                <a:spcPts val="2133"/>
              </a:spcBef>
              <a:spcAft>
                <a:spcPts val="0"/>
              </a:spcAft>
              <a:buClr>
                <a:schemeClr val="dk1"/>
              </a:buClr>
              <a:buSzPts val="1400"/>
              <a:buChar char="●"/>
              <a:defRPr/>
            </a:lvl7pPr>
            <a:lvl8pPr marL="4876678" lvl="7" indent="-423323" algn="l" rtl="0">
              <a:lnSpc>
                <a:spcPct val="90000"/>
              </a:lnSpc>
              <a:spcBef>
                <a:spcPts val="2133"/>
              </a:spcBef>
              <a:spcAft>
                <a:spcPts val="0"/>
              </a:spcAft>
              <a:buClr>
                <a:schemeClr val="dk1"/>
              </a:buClr>
              <a:buSzPts val="1400"/>
              <a:buChar char="○"/>
              <a:defRPr/>
            </a:lvl8pPr>
            <a:lvl9pPr marL="5486263" lvl="8" indent="-423323" algn="l" rtl="0">
              <a:lnSpc>
                <a:spcPct val="90000"/>
              </a:lnSpc>
              <a:spcBef>
                <a:spcPts val="2133"/>
              </a:spcBef>
              <a:spcAft>
                <a:spcPts val="2133"/>
              </a:spcAft>
              <a:buClr>
                <a:schemeClr val="dk1"/>
              </a:buClr>
              <a:buSzPts val="1400"/>
              <a:buChar char="■"/>
              <a:defRPr/>
            </a:lvl9pPr>
          </a:lstStyle>
          <a:p>
            <a:endParaRPr dirty="0"/>
          </a:p>
        </p:txBody>
      </p:sp>
      <p:pic>
        <p:nvPicPr>
          <p:cNvPr id="8" name="Picture 7" descr="A magnifying glass with graph and arrow&#10;&#10;Description automatically generated">
            <a:extLst>
              <a:ext uri="{FF2B5EF4-FFF2-40B4-BE49-F238E27FC236}">
                <a16:creationId xmlns:a16="http://schemas.microsoft.com/office/drawing/2014/main" id="{427CCA82-3966-B3A8-2F8B-E559EE461740}"/>
              </a:ext>
            </a:extLst>
          </p:cNvPr>
          <p:cNvPicPr>
            <a:picLocks noChangeAspect="1"/>
          </p:cNvPicPr>
          <p:nvPr userDrawn="1"/>
        </p:nvPicPr>
        <p:blipFill>
          <a:blip r:embed="rId3"/>
          <a:stretch>
            <a:fillRect/>
          </a:stretch>
        </p:blipFill>
        <p:spPr>
          <a:xfrm>
            <a:off x="277071" y="227556"/>
            <a:ext cx="681807" cy="681807"/>
          </a:xfrm>
          <a:prstGeom prst="rect">
            <a:avLst/>
          </a:prstGeom>
        </p:spPr>
      </p:pic>
    </p:spTree>
    <p:extLst>
      <p:ext uri="{BB962C8B-B14F-4D97-AF65-F5344CB8AC3E}">
        <p14:creationId xmlns:p14="http://schemas.microsoft.com/office/powerpoint/2010/main" val="26495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09951-0734-979C-E379-9F631250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46F73-574C-6B65-A17E-4E4454563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03118-0EE2-0E2E-060C-6518E174C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3AA43F-FC81-4843-B18D-A93482FF911D}" type="datetimeFigureOut">
              <a:rPr lang="en-US" smtClean="0"/>
              <a:t>10/16/24</a:t>
            </a:fld>
            <a:endParaRPr lang="en-US"/>
          </a:p>
        </p:txBody>
      </p:sp>
      <p:sp>
        <p:nvSpPr>
          <p:cNvPr id="5" name="Footer Placeholder 4">
            <a:extLst>
              <a:ext uri="{FF2B5EF4-FFF2-40B4-BE49-F238E27FC236}">
                <a16:creationId xmlns:a16="http://schemas.microsoft.com/office/drawing/2014/main" id="{B066E2D2-D15C-6027-4864-EB26782676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565923-AB8E-2EBC-54E1-128D0A7B27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EB1B2-3261-734F-9F93-5AD3D0D4D04D}" type="slidenum">
              <a:rPr lang="en-US" smtClean="0"/>
              <a:t>‹#›</a:t>
            </a:fld>
            <a:endParaRPr lang="en-US"/>
          </a:p>
        </p:txBody>
      </p:sp>
    </p:spTree>
    <p:extLst>
      <p:ext uri="{BB962C8B-B14F-4D97-AF65-F5344CB8AC3E}">
        <p14:creationId xmlns:p14="http://schemas.microsoft.com/office/powerpoint/2010/main" val="313870736"/>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73" r:id="rId3"/>
    <p:sldLayoutId id="2147483674" r:id="rId4"/>
    <p:sldLayoutId id="2147483675" r:id="rId5"/>
    <p:sldLayoutId id="2147483679" r:id="rId6"/>
    <p:sldLayoutId id="2147483677" r:id="rId7"/>
    <p:sldLayoutId id="2147483678" r:id="rId8"/>
    <p:sldLayoutId id="2147483676"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rhuebner/human-resources-data-set/data"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m_2_text_location"/>
          <p:cNvSpPr>
            <a:spLocks noGrp="1"/>
          </p:cNvSpPr>
          <p:nvPr>
            <p:ph/>
          </p:nvPr>
        </p:nvSpPr>
        <p:spPr>
          <a:xfrm>
            <a:off x="1371600" y="3566160"/>
            <a:ext cx="7315200" cy="1828800"/>
          </a:xfrm>
        </p:spPr>
        <p:txBody>
          <a:bodyPr/>
          <a:lstStyle/>
          <a:p>
            <a:pPr marL="0" marR="0" algn="l">
              <a:lnSpc>
                <a:spcPct val="100000"/>
              </a:lnSpc>
              <a:spcBef>
                <a:spcPts val="0"/>
              </a:spcBef>
              <a:spcAft>
                <a:spcPts val="0"/>
              </a:spcAft>
              <a:buNone/>
            </a:pPr>
            <a:r>
              <a:rPr lang="en-US" sz="4000" b="1" dirty="0">
                <a:solidFill>
                  <a:srgbClr val="FFFFFF">
                    <a:alpha val="100000"/>
                  </a:srgbClr>
                </a:solidFill>
                <a:latin typeface="Arial"/>
                <a:cs typeface="Arial"/>
                <a:sym typeface="Arial"/>
              </a:rPr>
              <a:t>HR Metrics &amp; Analytics</a:t>
            </a:r>
            <a:endParaRPr sz="4000" b="1" i="0" u="none" cap="none" dirty="0">
              <a:solidFill>
                <a:srgbClr val="FFFFFF">
                  <a:alpha val="100000"/>
                </a:srgbClr>
              </a:solidFill>
              <a:latin typeface="Arial"/>
              <a:cs typeface="Arial"/>
              <a:sym typeface="Arial"/>
            </a:endParaRPr>
          </a:p>
        </p:txBody>
      </p:sp>
      <p:sp>
        <p:nvSpPr>
          <p:cNvPr id="3" name="compass_text_location"/>
          <p:cNvSpPr>
            <a:spLocks noGrp="1"/>
          </p:cNvSpPr>
          <p:nvPr>
            <p:ph/>
          </p:nvPr>
        </p:nvSpPr>
        <p:spPr>
          <a:xfrm>
            <a:off x="1371600" y="4206240"/>
            <a:ext cx="4572000" cy="1828800"/>
          </a:xfrm>
        </p:spPr>
        <p:txBody>
          <a:bodyPr/>
          <a:lstStyle/>
          <a:p>
            <a:pPr marL="0" marR="0" algn="l">
              <a:lnSpc>
                <a:spcPct val="100000"/>
              </a:lnSpc>
              <a:spcBef>
                <a:spcPts val="0"/>
              </a:spcBef>
              <a:spcAft>
                <a:spcPts val="0"/>
              </a:spcAft>
              <a:buNone/>
            </a:pPr>
            <a:r>
              <a:rPr lang="en-US" sz="2200" b="1" i="0" u="none" cap="none" dirty="0">
                <a:solidFill>
                  <a:srgbClr val="FFFFFF">
                    <a:alpha val="100000"/>
                  </a:srgbClr>
                </a:solidFill>
                <a:latin typeface="Arial"/>
                <a:cs typeface="Arial"/>
                <a:sym typeface="Arial"/>
              </a:rPr>
              <a:t>Human Resource </a:t>
            </a:r>
            <a:r>
              <a:rPr sz="2200" b="1" i="0" u="none" cap="none" dirty="0">
                <a:solidFill>
                  <a:srgbClr val="FFFFFF">
                    <a:alpha val="100000"/>
                  </a:srgbClr>
                </a:solidFill>
                <a:latin typeface="Arial"/>
                <a:cs typeface="Arial"/>
                <a:sym typeface="Arial"/>
              </a:rPr>
              <a:t>Report</a:t>
            </a:r>
          </a:p>
        </p:txBody>
      </p:sp>
      <p:sp>
        <p:nvSpPr>
          <p:cNvPr id="4" name="powered_text_location"/>
          <p:cNvSpPr>
            <a:spLocks noGrp="1"/>
          </p:cNvSpPr>
          <p:nvPr>
            <p:ph/>
          </p:nvPr>
        </p:nvSpPr>
        <p:spPr>
          <a:xfrm>
            <a:off x="4704487" y="4332767"/>
            <a:ext cx="4572000" cy="457200"/>
          </a:xfrm>
        </p:spPr>
        <p:txBody>
          <a:bodyPr/>
          <a:lstStyle/>
          <a:p>
            <a:pPr marL="0" marR="0" algn="l">
              <a:lnSpc>
                <a:spcPct val="100000"/>
              </a:lnSpc>
              <a:spcBef>
                <a:spcPts val="0"/>
              </a:spcBef>
              <a:spcAft>
                <a:spcPts val="0"/>
              </a:spcAft>
              <a:buNone/>
            </a:pPr>
            <a:r>
              <a:rPr sz="1300" b="1" i="0" u="none" cap="none" dirty="0">
                <a:solidFill>
                  <a:srgbClr val="FFFFFF">
                    <a:alpha val="100000"/>
                  </a:srgbClr>
                </a:solidFill>
                <a:latin typeface="Arial"/>
                <a:cs typeface="Arial"/>
                <a:sym typeface="Arial"/>
              </a:rPr>
              <a:t>by Daniel </a:t>
            </a:r>
            <a:r>
              <a:rPr sz="1300" b="1" i="0" u="none" cap="none" dirty="0" err="1">
                <a:solidFill>
                  <a:srgbClr val="FFFFFF">
                    <a:alpha val="100000"/>
                  </a:srgbClr>
                </a:solidFill>
                <a:latin typeface="Arial"/>
                <a:cs typeface="Arial"/>
                <a:sym typeface="Arial"/>
              </a:rPr>
              <a:t>Buron</a:t>
            </a:r>
            <a:endParaRPr sz="1300" b="1" i="0" u="none" cap="none" dirty="0">
              <a:solidFill>
                <a:srgbClr val="FFFFFF">
                  <a:alpha val="100000"/>
                </a:srgbClr>
              </a:solidFill>
              <a:latin typeface="Arial"/>
              <a:cs typeface="Arial"/>
              <a:sym typeface="Arial"/>
            </a:endParaRPr>
          </a:p>
        </p:txBody>
      </p:sp>
      <p:sp>
        <p:nvSpPr>
          <p:cNvPr id="5" name="date_text_location"/>
          <p:cNvSpPr>
            <a:spLocks noGrp="1"/>
          </p:cNvSpPr>
          <p:nvPr>
            <p:ph/>
          </p:nvPr>
        </p:nvSpPr>
        <p:spPr>
          <a:xfrm>
            <a:off x="1417320" y="5001768"/>
            <a:ext cx="3291840" cy="914400"/>
          </a:xfrm>
        </p:spPr>
        <p:txBody>
          <a:bodyPr/>
          <a:lstStyle/>
          <a:p>
            <a:pPr marL="0" marR="0" algn="ctr">
              <a:lnSpc>
                <a:spcPct val="100000"/>
              </a:lnSpc>
              <a:spcBef>
                <a:spcPts val="0"/>
              </a:spcBef>
              <a:spcAft>
                <a:spcPts val="0"/>
              </a:spcAft>
              <a:buNone/>
            </a:pPr>
            <a:r>
              <a:rPr sz="1800" b="0" i="0" u="none" cap="none">
                <a:solidFill>
                  <a:srgbClr val="FFFFFF">
                    <a:alpha val="100000"/>
                  </a:srgbClr>
                </a:solidFill>
                <a:latin typeface="DM Sans"/>
                <a:cs typeface="DM Sans"/>
                <a:sym typeface="DM Sans"/>
              </a:rPr>
              <a:t>October 2024</a:t>
            </a:r>
          </a:p>
        </p:txBody>
      </p:sp>
    </p:spTree>
    <p:extLst>
      <p:ext uri="{BB962C8B-B14F-4D97-AF65-F5344CB8AC3E}">
        <p14:creationId xmlns:p14="http://schemas.microsoft.com/office/powerpoint/2010/main" val="149997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C18C5-804D-AC2E-A8BF-6415896B45B9}"/>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9DEA5B4D-A63F-196F-E414-ABCA04C53232}"/>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Diversity</a:t>
            </a:r>
            <a:r>
              <a:rPr sz="3600" dirty="0"/>
              <a:t>:</a:t>
            </a:r>
            <a:r>
              <a:rPr lang="en-US" sz="3600" dirty="0"/>
              <a:t> Citizen Status</a:t>
            </a:r>
            <a:endParaRPr sz="3600" dirty="0"/>
          </a:p>
        </p:txBody>
      </p:sp>
      <p:sp>
        <p:nvSpPr>
          <p:cNvPr id="3" name="Content Placeholder 2">
            <a:extLst>
              <a:ext uri="{FF2B5EF4-FFF2-40B4-BE49-F238E27FC236}">
                <a16:creationId xmlns:a16="http://schemas.microsoft.com/office/drawing/2014/main" id="{9D8D4713-678E-E8CE-FB9C-1997794E6E09}"/>
              </a:ext>
            </a:extLst>
          </p:cNvPr>
          <p:cNvSpPr>
            <a:spLocks noGrp="1"/>
          </p:cNvSpPr>
          <p:nvPr>
            <p:ph/>
          </p:nvPr>
        </p:nvSpPr>
        <p:spPr>
          <a:xfrm>
            <a:off x="1449568" y="5605248"/>
            <a:ext cx="9611832" cy="1335024"/>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Citizen Status Overview</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organization's workforce is predominantly composed of US Citizens, comprising 94.86% of employees. Eligible Non-Citizens account for 3.86%, while Non-Citizens make up 1.29%. This highlights a strong representation of citizens, with limited diversity among non-citizen employees, presenting potential areas for expanding recruitment efforts to enhance international diversity.</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6" name="Picture 5" descr="A graph with different colored squares&#10;&#10;Description automatically generated">
            <a:extLst>
              <a:ext uri="{FF2B5EF4-FFF2-40B4-BE49-F238E27FC236}">
                <a16:creationId xmlns:a16="http://schemas.microsoft.com/office/drawing/2014/main" id="{5447D9E5-D20A-6A37-961A-C55A2AB9A83B}"/>
              </a:ext>
            </a:extLst>
          </p:cNvPr>
          <p:cNvPicPr>
            <a:picLocks noChangeAspect="1"/>
          </p:cNvPicPr>
          <p:nvPr/>
        </p:nvPicPr>
        <p:blipFill>
          <a:blip r:embed="rId2"/>
          <a:stretch>
            <a:fillRect/>
          </a:stretch>
        </p:blipFill>
        <p:spPr>
          <a:xfrm>
            <a:off x="3124196" y="1743739"/>
            <a:ext cx="6262577" cy="3861509"/>
          </a:xfrm>
          <a:prstGeom prst="rect">
            <a:avLst/>
          </a:prstGeom>
        </p:spPr>
      </p:pic>
      <p:sp>
        <p:nvSpPr>
          <p:cNvPr id="7" name="Content Placeholder 2">
            <a:extLst>
              <a:ext uri="{FF2B5EF4-FFF2-40B4-BE49-F238E27FC236}">
                <a16:creationId xmlns:a16="http://schemas.microsoft.com/office/drawing/2014/main" id="{930ADDC4-7BF0-C568-5EC1-B5CDCE9EE6F6}"/>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is the overall diversity profile of the organization?</a:t>
            </a:r>
          </a:p>
        </p:txBody>
      </p:sp>
    </p:spTree>
    <p:extLst>
      <p:ext uri="{BB962C8B-B14F-4D97-AF65-F5344CB8AC3E}">
        <p14:creationId xmlns:p14="http://schemas.microsoft.com/office/powerpoint/2010/main" val="135287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A2AE0-9B92-D55D-0D76-A3837D785C03}"/>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1844704A-B00E-2871-B277-F12AC37A8CB0}"/>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Diversity</a:t>
            </a:r>
            <a:r>
              <a:rPr sz="3600" dirty="0"/>
              <a:t>:</a:t>
            </a:r>
            <a:r>
              <a:rPr lang="en-US" sz="3600" dirty="0"/>
              <a:t> Age</a:t>
            </a:r>
            <a:endParaRPr sz="3600" dirty="0"/>
          </a:p>
        </p:txBody>
      </p:sp>
      <p:sp>
        <p:nvSpPr>
          <p:cNvPr id="3" name="Content Placeholder 2">
            <a:extLst>
              <a:ext uri="{FF2B5EF4-FFF2-40B4-BE49-F238E27FC236}">
                <a16:creationId xmlns:a16="http://schemas.microsoft.com/office/drawing/2014/main" id="{598545AF-372F-BD9C-D624-9D21C9A3950D}"/>
              </a:ext>
            </a:extLst>
          </p:cNvPr>
          <p:cNvSpPr>
            <a:spLocks noGrp="1"/>
          </p:cNvSpPr>
          <p:nvPr>
            <p:ph/>
          </p:nvPr>
        </p:nvSpPr>
        <p:spPr>
          <a:xfrm>
            <a:off x="627320" y="5303964"/>
            <a:ext cx="5617531" cy="799124"/>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Age Distribution Insights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histogram shows a detailed distribution of employee ages, revealing the spread and density of individual age groups from a minimum age of 32 and a maximum age of 55.</a:t>
            </a: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
        <p:nvSpPr>
          <p:cNvPr id="7" name="Content Placeholder 2">
            <a:extLst>
              <a:ext uri="{FF2B5EF4-FFF2-40B4-BE49-F238E27FC236}">
                <a16:creationId xmlns:a16="http://schemas.microsoft.com/office/drawing/2014/main" id="{EC54A019-D74D-3385-6CB1-2DFDC932AB93}"/>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is the overall diversity profile of the organization?</a:t>
            </a:r>
          </a:p>
        </p:txBody>
      </p:sp>
      <p:pic>
        <p:nvPicPr>
          <p:cNvPr id="9" name="Picture 8" descr="A graph of a number of people&#10;&#10;Description automatically generated">
            <a:extLst>
              <a:ext uri="{FF2B5EF4-FFF2-40B4-BE49-F238E27FC236}">
                <a16:creationId xmlns:a16="http://schemas.microsoft.com/office/drawing/2014/main" id="{379D41CF-0711-4D87-06C9-51AA8AB3185A}"/>
              </a:ext>
            </a:extLst>
          </p:cNvPr>
          <p:cNvPicPr>
            <a:picLocks noChangeAspect="1"/>
          </p:cNvPicPr>
          <p:nvPr/>
        </p:nvPicPr>
        <p:blipFill>
          <a:blip r:embed="rId2"/>
          <a:stretch>
            <a:fillRect/>
          </a:stretch>
        </p:blipFill>
        <p:spPr>
          <a:xfrm>
            <a:off x="6404343" y="1968009"/>
            <a:ext cx="4948233" cy="3067515"/>
          </a:xfrm>
          <a:prstGeom prst="rect">
            <a:avLst/>
          </a:prstGeom>
        </p:spPr>
      </p:pic>
      <p:sp>
        <p:nvSpPr>
          <p:cNvPr id="10" name="Content Placeholder 2">
            <a:extLst>
              <a:ext uri="{FF2B5EF4-FFF2-40B4-BE49-F238E27FC236}">
                <a16:creationId xmlns:a16="http://schemas.microsoft.com/office/drawing/2014/main" id="{6F3ED5F9-C865-2467-4886-F31F37FB41DD}"/>
              </a:ext>
            </a:extLst>
          </p:cNvPr>
          <p:cNvSpPr txBox="1">
            <a:spLocks/>
          </p:cNvSpPr>
          <p:nvPr/>
        </p:nvSpPr>
        <p:spPr>
          <a:xfrm>
            <a:off x="6558789" y="5303964"/>
            <a:ext cx="5468680" cy="969245"/>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r>
              <a:rPr lang="en-US" sz="1200" dirty="0">
                <a:solidFill>
                  <a:srgbClr val="000000"/>
                </a:solidFill>
                <a:latin typeface="Arial" panose="020B0604020202020204" pitchFamily="34" charset="0"/>
                <a:cs typeface="Arial" panose="020B0604020202020204" pitchFamily="34" charset="0"/>
              </a:rPr>
              <a:t>Age Group Overview</a:t>
            </a:r>
            <a:endParaRPr lang="en-US" sz="1200" b="0" dirty="0">
              <a:latin typeface="Arial" panose="020B0604020202020204" pitchFamily="34" charset="0"/>
              <a:cs typeface="Arial" panose="020B0604020202020204" pitchFamily="34" charset="0"/>
            </a:endParaRPr>
          </a:p>
          <a:p>
            <a:r>
              <a:rPr lang="en-US" sz="1200" b="0" dirty="0">
                <a:solidFill>
                  <a:srgbClr val="000000"/>
                </a:solidFill>
                <a:latin typeface="Arial" panose="020B0604020202020204" pitchFamily="34" charset="0"/>
                <a:cs typeface="Arial" panose="020B0604020202020204" pitchFamily="34" charset="0"/>
              </a:rPr>
              <a:t>The bar plot categorizes employees into distinct age groups, highlighting a strong presence in the 30-39 (99 employees) and 40-49 (125 employees) brackets. A lower age representation is seen in the 50-59 age group (45 employees). </a:t>
            </a:r>
            <a:endParaRPr lang="en-US" sz="1200" b="0" dirty="0">
              <a:latin typeface="Arial" panose="020B0604020202020204" pitchFamily="34" charset="0"/>
              <a:cs typeface="Arial" panose="020B0604020202020204" pitchFamily="34" charset="0"/>
            </a:endParaRPr>
          </a:p>
        </p:txBody>
      </p:sp>
      <p:pic>
        <p:nvPicPr>
          <p:cNvPr id="14" name="Picture 13" descr="A graph of a number of blue bars&#10;&#10;Description automatically generated">
            <a:extLst>
              <a:ext uri="{FF2B5EF4-FFF2-40B4-BE49-F238E27FC236}">
                <a16:creationId xmlns:a16="http://schemas.microsoft.com/office/drawing/2014/main" id="{1AC05D6C-ACD1-2BD7-B830-9FC44D0C95D0}"/>
              </a:ext>
            </a:extLst>
          </p:cNvPr>
          <p:cNvPicPr>
            <a:picLocks noChangeAspect="1"/>
          </p:cNvPicPr>
          <p:nvPr/>
        </p:nvPicPr>
        <p:blipFill>
          <a:blip r:embed="rId3"/>
          <a:stretch>
            <a:fillRect/>
          </a:stretch>
        </p:blipFill>
        <p:spPr>
          <a:xfrm>
            <a:off x="521542" y="1928929"/>
            <a:ext cx="5054012" cy="3106595"/>
          </a:xfrm>
          <a:prstGeom prst="rect">
            <a:avLst/>
          </a:prstGeom>
        </p:spPr>
      </p:pic>
    </p:spTree>
    <p:extLst>
      <p:ext uri="{BB962C8B-B14F-4D97-AF65-F5344CB8AC3E}">
        <p14:creationId xmlns:p14="http://schemas.microsoft.com/office/powerpoint/2010/main" val="3929012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3C066-DDE5-D5F1-4914-2856B30766CA}"/>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28E2D125-5B44-1047-F07C-A56004B97DAA}"/>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RECRUITING</a:t>
            </a:r>
            <a:br>
              <a:rPr lang="en-US" dirty="0"/>
            </a:br>
            <a:r>
              <a:rPr lang="en-US" dirty="0"/>
              <a:t>SOURCES</a:t>
            </a:r>
            <a:endParaRPr dirty="0"/>
          </a:p>
        </p:txBody>
      </p:sp>
    </p:spTree>
    <p:extLst>
      <p:ext uri="{BB962C8B-B14F-4D97-AF65-F5344CB8AC3E}">
        <p14:creationId xmlns:p14="http://schemas.microsoft.com/office/powerpoint/2010/main" val="94086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D9687-932C-06FD-B54C-84A4ADE4E31D}"/>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34DDE324-3D00-109F-8381-7A9B58FDA085}"/>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Recruiting Sources: </a:t>
            </a:r>
            <a:br>
              <a:rPr lang="en-US" sz="3600" dirty="0"/>
            </a:br>
            <a:r>
              <a:rPr lang="en-US" sz="3600" dirty="0"/>
              <a:t>Without Race Proportion Representation</a:t>
            </a:r>
            <a:endParaRPr sz="3600" dirty="0"/>
          </a:p>
        </p:txBody>
      </p:sp>
      <p:sp>
        <p:nvSpPr>
          <p:cNvPr id="3" name="Content Placeholder 2">
            <a:extLst>
              <a:ext uri="{FF2B5EF4-FFF2-40B4-BE49-F238E27FC236}">
                <a16:creationId xmlns:a16="http://schemas.microsoft.com/office/drawing/2014/main" id="{E29DA3C6-B3F9-38A0-62E0-8C93AD1B5DC7}"/>
              </a:ext>
            </a:extLst>
          </p:cNvPr>
          <p:cNvSpPr>
            <a:spLocks noGrp="1"/>
          </p:cNvSpPr>
          <p:nvPr>
            <p:ph/>
          </p:nvPr>
        </p:nvSpPr>
        <p:spPr>
          <a:xfrm>
            <a:off x="6850911" y="5274866"/>
            <a:ext cx="4943067" cy="1281149"/>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Recruitment Source Diversity</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The results indicate that Indeed, LinkedIn, and Website are the most diverse recruitment sources, with Shannon diversity indices above 1, suggesting a more even distribution of racial categories. </a:t>
            </a:r>
          </a:p>
          <a:p>
            <a:pPr rtl="0">
              <a:spcBef>
                <a:spcPts val="0"/>
              </a:spcBef>
              <a:spcAft>
                <a:spcPts val="0"/>
              </a:spcAft>
            </a:pPr>
            <a:r>
              <a:rPr lang="en-US" sz="1200" b="0" cap="none" dirty="0">
                <a:solidFill>
                  <a:srgbClr val="000000"/>
                </a:solidFill>
                <a:latin typeface="Arial" panose="020B0604020202020204" pitchFamily="34" charset="0"/>
                <a:cs typeface="Arial" panose="020B0604020202020204" pitchFamily="34" charset="0"/>
                <a:sym typeface="Arial"/>
              </a:rPr>
              <a:t>• However, these results fail to include race proportion representation and requires a further analysis</a:t>
            </a:r>
            <a:endParaRPr lang="en-US"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
        <p:nvSpPr>
          <p:cNvPr id="4" name="Content Placeholder 2">
            <a:extLst>
              <a:ext uri="{FF2B5EF4-FFF2-40B4-BE49-F238E27FC236}">
                <a16:creationId xmlns:a16="http://schemas.microsoft.com/office/drawing/2014/main" id="{FFEE0DF1-3F41-8014-55A9-2E990334526C}"/>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are our best recruiting sources if we want to ensure a diverse organization?</a:t>
            </a:r>
          </a:p>
        </p:txBody>
      </p:sp>
      <p:sp>
        <p:nvSpPr>
          <p:cNvPr id="10" name="Content Placeholder 2">
            <a:extLst>
              <a:ext uri="{FF2B5EF4-FFF2-40B4-BE49-F238E27FC236}">
                <a16:creationId xmlns:a16="http://schemas.microsoft.com/office/drawing/2014/main" id="{ECE11D20-253A-D294-D5F6-6A662C5ECBAD}"/>
              </a:ext>
            </a:extLst>
          </p:cNvPr>
          <p:cNvSpPr txBox="1">
            <a:spLocks/>
          </p:cNvSpPr>
          <p:nvPr/>
        </p:nvSpPr>
        <p:spPr>
          <a:xfrm>
            <a:off x="922561" y="5339779"/>
            <a:ext cx="4943068" cy="128114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Understanding Shannon's Index</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Shannon's diversity index is a measure that helps us understand how evenly different groups are represented in a dataset. A higher index means a more balanced mix, similar to an orchestra where all instruments are equally important, resulting in a harmonious performance.</a:t>
            </a:r>
            <a:endParaRPr lang="en-US" sz="1200" b="0" dirty="0">
              <a:effectLst/>
              <a:latin typeface="Arial" panose="020B0604020202020204" pitchFamily="34" charset="0"/>
              <a:cs typeface="Arial" panose="020B0604020202020204" pitchFamily="34" charset="0"/>
            </a:endParaRPr>
          </a:p>
        </p:txBody>
      </p:sp>
      <p:pic>
        <p:nvPicPr>
          <p:cNvPr id="6" name="Picture 5" descr="A graph of a number of people&#10;&#10;Description automatically generated with medium confidence">
            <a:extLst>
              <a:ext uri="{FF2B5EF4-FFF2-40B4-BE49-F238E27FC236}">
                <a16:creationId xmlns:a16="http://schemas.microsoft.com/office/drawing/2014/main" id="{2D0CE989-264A-9763-6FBD-7D8F0C75A27F}"/>
              </a:ext>
            </a:extLst>
          </p:cNvPr>
          <p:cNvPicPr>
            <a:picLocks noChangeAspect="1"/>
          </p:cNvPicPr>
          <p:nvPr/>
        </p:nvPicPr>
        <p:blipFill>
          <a:blip r:embed="rId2"/>
          <a:stretch>
            <a:fillRect/>
          </a:stretch>
        </p:blipFill>
        <p:spPr>
          <a:xfrm>
            <a:off x="557511" y="1815678"/>
            <a:ext cx="5673168" cy="3533616"/>
          </a:xfrm>
          <a:prstGeom prst="rect">
            <a:avLst/>
          </a:prstGeom>
        </p:spPr>
      </p:pic>
      <p:pic>
        <p:nvPicPr>
          <p:cNvPr id="11" name="Picture 10" descr="A graph with blue dots and red dotted lines&#10;&#10;Description automatically generated">
            <a:extLst>
              <a:ext uri="{FF2B5EF4-FFF2-40B4-BE49-F238E27FC236}">
                <a16:creationId xmlns:a16="http://schemas.microsoft.com/office/drawing/2014/main" id="{801E8245-63C4-4496-1BFA-1ADFB8D2C52D}"/>
              </a:ext>
            </a:extLst>
          </p:cNvPr>
          <p:cNvPicPr>
            <a:picLocks noChangeAspect="1"/>
          </p:cNvPicPr>
          <p:nvPr/>
        </p:nvPicPr>
        <p:blipFill>
          <a:blip r:embed="rId3"/>
          <a:stretch>
            <a:fillRect/>
          </a:stretch>
        </p:blipFill>
        <p:spPr>
          <a:xfrm>
            <a:off x="6691422" y="2065872"/>
            <a:ext cx="4911247" cy="3033227"/>
          </a:xfrm>
          <a:prstGeom prst="rect">
            <a:avLst/>
          </a:prstGeom>
        </p:spPr>
      </p:pic>
    </p:spTree>
    <p:extLst>
      <p:ext uri="{BB962C8B-B14F-4D97-AF65-F5344CB8AC3E}">
        <p14:creationId xmlns:p14="http://schemas.microsoft.com/office/powerpoint/2010/main" val="308445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638A-974D-DD08-4FD8-7A6444696E27}"/>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4C8C01C0-23C4-4498-3A6B-A0B44835A927}"/>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Recruiting Sources:</a:t>
            </a:r>
            <a:br>
              <a:rPr lang="en-US" sz="3600" dirty="0"/>
            </a:br>
            <a:r>
              <a:rPr lang="en-US" sz="3600" dirty="0"/>
              <a:t>Race Proportion Representation</a:t>
            </a:r>
            <a:endParaRPr sz="3600" dirty="0"/>
          </a:p>
        </p:txBody>
      </p:sp>
      <p:sp>
        <p:nvSpPr>
          <p:cNvPr id="3" name="Content Placeholder 2">
            <a:extLst>
              <a:ext uri="{FF2B5EF4-FFF2-40B4-BE49-F238E27FC236}">
                <a16:creationId xmlns:a16="http://schemas.microsoft.com/office/drawing/2014/main" id="{182298D5-2ABF-B13A-E3BE-1C320F5A2F2E}"/>
              </a:ext>
            </a:extLst>
          </p:cNvPr>
          <p:cNvSpPr>
            <a:spLocks noGrp="1"/>
          </p:cNvSpPr>
          <p:nvPr>
            <p:ph/>
          </p:nvPr>
        </p:nvSpPr>
        <p:spPr>
          <a:xfrm>
            <a:off x="6850911" y="5274866"/>
            <a:ext cx="4943067" cy="1281149"/>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Recruitment Source Analysis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Diversity Job Fair stands out as the most effective recruitment source for diversifying the workforce, with 100% of hires being non-White. Other platforms like LinkedIn and Indeed show a lower percentage of non-White hires compared to White hires. Emphasizing recruitment sources that have a positive non-white advantage can help address the current imbalance and promote a more diverse workforce composition.</a:t>
            </a:r>
            <a:endParaRPr lang="en-US" sz="1200" b="0" dirty="0">
              <a:effectLst/>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5C4A37C0-1584-5B33-AC4A-D0F31DA3EDEF}"/>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are our best recruiting sources if we want to ensure a diverse organization?</a:t>
            </a:r>
          </a:p>
        </p:txBody>
      </p:sp>
      <p:sp>
        <p:nvSpPr>
          <p:cNvPr id="10" name="Content Placeholder 2">
            <a:extLst>
              <a:ext uri="{FF2B5EF4-FFF2-40B4-BE49-F238E27FC236}">
                <a16:creationId xmlns:a16="http://schemas.microsoft.com/office/drawing/2014/main" id="{41986046-7000-90B2-21EB-BE665B0B41C1}"/>
              </a:ext>
            </a:extLst>
          </p:cNvPr>
          <p:cNvSpPr txBox="1">
            <a:spLocks/>
          </p:cNvSpPr>
          <p:nvPr/>
        </p:nvSpPr>
        <p:spPr>
          <a:xfrm>
            <a:off x="922561" y="5211074"/>
            <a:ext cx="4943068" cy="128114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Current Workforce Representation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organization's workforce is predominantly White, making up 59.48% of employees. Black or African American employees constitute 25.28%, while other racial groups—including Asian (9.67%), Two or More Races (4.09%), American Indian or Alaska Native (1.12%), and Hispanic (0.37%)—are significantly underrepresented. This highlights the critical need to focus recruitment efforts on increasing diversity among non-White groups to foster a more inclusive environment.</a:t>
            </a:r>
            <a:endParaRPr lang="en-US" sz="1200" b="0" dirty="0">
              <a:effectLst/>
              <a:latin typeface="Arial" panose="020B0604020202020204" pitchFamily="34" charset="0"/>
              <a:cs typeface="Arial" panose="020B0604020202020204" pitchFamily="34" charset="0"/>
            </a:endParaRPr>
          </a:p>
        </p:txBody>
      </p:sp>
      <p:pic>
        <p:nvPicPr>
          <p:cNvPr id="7" name="Picture 6" descr="A table with numbers and text&#10;&#10;Description automatically generated">
            <a:extLst>
              <a:ext uri="{FF2B5EF4-FFF2-40B4-BE49-F238E27FC236}">
                <a16:creationId xmlns:a16="http://schemas.microsoft.com/office/drawing/2014/main" id="{A5BACBE1-7DA6-F6E6-F48A-F0D425E147FA}"/>
              </a:ext>
            </a:extLst>
          </p:cNvPr>
          <p:cNvPicPr>
            <a:picLocks noChangeAspect="1"/>
          </p:cNvPicPr>
          <p:nvPr/>
        </p:nvPicPr>
        <p:blipFill>
          <a:blip r:embed="rId2"/>
          <a:stretch>
            <a:fillRect/>
          </a:stretch>
        </p:blipFill>
        <p:spPr>
          <a:xfrm>
            <a:off x="773705" y="2256613"/>
            <a:ext cx="4799196" cy="2344774"/>
          </a:xfrm>
          <a:prstGeom prst="rect">
            <a:avLst/>
          </a:prstGeom>
        </p:spPr>
      </p:pic>
      <p:pic>
        <p:nvPicPr>
          <p:cNvPr id="9" name="Picture 8" descr="A graph with blue and orange bars&#10;&#10;Description automatically generated">
            <a:extLst>
              <a:ext uri="{FF2B5EF4-FFF2-40B4-BE49-F238E27FC236}">
                <a16:creationId xmlns:a16="http://schemas.microsoft.com/office/drawing/2014/main" id="{3EFA3712-CF03-6D42-6362-3A4130C0CB2D}"/>
              </a:ext>
            </a:extLst>
          </p:cNvPr>
          <p:cNvPicPr>
            <a:picLocks noChangeAspect="1"/>
          </p:cNvPicPr>
          <p:nvPr/>
        </p:nvPicPr>
        <p:blipFill>
          <a:blip r:embed="rId3"/>
          <a:stretch>
            <a:fillRect/>
          </a:stretch>
        </p:blipFill>
        <p:spPr>
          <a:xfrm>
            <a:off x="6412892" y="1928929"/>
            <a:ext cx="5381086" cy="3281832"/>
          </a:xfrm>
          <a:prstGeom prst="rect">
            <a:avLst/>
          </a:prstGeom>
        </p:spPr>
      </p:pic>
    </p:spTree>
    <p:extLst>
      <p:ext uri="{BB962C8B-B14F-4D97-AF65-F5344CB8AC3E}">
        <p14:creationId xmlns:p14="http://schemas.microsoft.com/office/powerpoint/2010/main" val="1712391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CD47-6549-04DE-526C-E1A3C7915B27}"/>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CBF442DA-F9F1-A981-B015-85C66408ACF2}"/>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EMPLOYEE SCORES</a:t>
            </a:r>
            <a:br>
              <a:rPr lang="en-US" dirty="0"/>
            </a:br>
            <a:r>
              <a:rPr lang="en-US" dirty="0"/>
              <a:t>VS</a:t>
            </a:r>
            <a:br>
              <a:rPr lang="en-US" dirty="0"/>
            </a:br>
            <a:r>
              <a:rPr lang="en-US" dirty="0"/>
              <a:t>MANAGERS</a:t>
            </a:r>
            <a:endParaRPr dirty="0"/>
          </a:p>
        </p:txBody>
      </p:sp>
    </p:spTree>
    <p:extLst>
      <p:ext uri="{BB962C8B-B14F-4D97-AF65-F5344CB8AC3E}">
        <p14:creationId xmlns:p14="http://schemas.microsoft.com/office/powerpoint/2010/main" val="62784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Employee Scores &amp; Managers</a:t>
            </a:r>
            <a:endParaRPr sz="3600" dirty="0"/>
          </a:p>
        </p:txBody>
      </p:sp>
      <p:sp>
        <p:nvSpPr>
          <p:cNvPr id="16" name="Content Placeholder 2">
            <a:extLst>
              <a:ext uri="{FF2B5EF4-FFF2-40B4-BE49-F238E27FC236}">
                <a16:creationId xmlns:a16="http://schemas.microsoft.com/office/drawing/2014/main" id="{4E633B37-E521-DDEB-C569-93AE2383232D}"/>
              </a:ext>
            </a:extLst>
          </p:cNvPr>
          <p:cNvSpPr txBox="1">
            <a:spLocks/>
          </p:cNvSpPr>
          <p:nvPr/>
        </p:nvSpPr>
        <p:spPr>
          <a:xfrm>
            <a:off x="638781" y="2212336"/>
            <a:ext cx="4606090" cy="3537820"/>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Assessment of Manager Impact on Performance</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Kruskal-Wallis test indicates that there are no statistically significant differences in employee performance scores across different managers (p-value = 0.9734). This suggests that performance scores are generally consistent regardless of managerial oversight.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br>
              <a:rPr lang="en-US" sz="1200" b="0" dirty="0">
                <a:effectLst/>
                <a:latin typeface="Arial" panose="020B0604020202020204" pitchFamily="34" charset="0"/>
                <a:cs typeface="Arial" panose="020B0604020202020204" pitchFamily="34" charset="0"/>
              </a:rPr>
            </a:br>
            <a:r>
              <a:rPr lang="en-US" sz="1200" b="1" i="0" u="none" strike="noStrike" dirty="0">
                <a:solidFill>
                  <a:srgbClr val="000000"/>
                </a:solidFill>
                <a:effectLst/>
                <a:latin typeface="Arial" panose="020B0604020202020204" pitchFamily="34" charset="0"/>
                <a:cs typeface="Arial" panose="020B0604020202020204" pitchFamily="34" charset="0"/>
              </a:rPr>
              <a:t>Implication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With a high p-value, we infer that variability in performance scores is not strongly associated with the individual manager, implying that other factors may have a more substantial impact on employee performance.</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br>
              <a:rPr lang="en-US" sz="1200" b="0" dirty="0">
                <a:effectLst/>
                <a:latin typeface="Arial" panose="020B0604020202020204" pitchFamily="34" charset="0"/>
                <a:cs typeface="Arial" panose="020B0604020202020204" pitchFamily="34" charset="0"/>
              </a:rPr>
            </a:br>
            <a:r>
              <a:rPr lang="en-US" sz="1200" b="1" i="0" u="none" strike="noStrike" dirty="0">
                <a:solidFill>
                  <a:srgbClr val="000000"/>
                </a:solidFill>
                <a:effectLst/>
                <a:latin typeface="Arial" panose="020B0604020202020204" pitchFamily="34" charset="0"/>
                <a:cs typeface="Arial" panose="020B0604020202020204" pitchFamily="34" charset="0"/>
              </a:rPr>
              <a:t>Recommendations for Further Exploration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Given these findings, we recommend exploring additional variables that may influence performance outcomes, such as team dynamics, workload, or professional development opportunities, to gain a more comprehensive understanding of performance determinants within the organization.</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sp>
        <p:nvSpPr>
          <p:cNvPr id="6" name="Content Placeholder 2">
            <a:extLst>
              <a:ext uri="{FF2B5EF4-FFF2-40B4-BE49-F238E27FC236}">
                <a16:creationId xmlns:a16="http://schemas.microsoft.com/office/drawing/2014/main" id="{8DF29BB4-5E69-60C5-C195-8FE4E9E40DBE}"/>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Is there any relationship between who a person works for and their performance score?</a:t>
            </a:r>
          </a:p>
        </p:txBody>
      </p:sp>
      <p:pic>
        <p:nvPicPr>
          <p:cNvPr id="8" name="Picture 7" descr="A graph of a number of employees&#10;&#10;Description automatically generated">
            <a:extLst>
              <a:ext uri="{FF2B5EF4-FFF2-40B4-BE49-F238E27FC236}">
                <a16:creationId xmlns:a16="http://schemas.microsoft.com/office/drawing/2014/main" id="{24BADB44-40B1-4866-6C14-44B0A6BD2A67}"/>
              </a:ext>
            </a:extLst>
          </p:cNvPr>
          <p:cNvPicPr>
            <a:picLocks noChangeAspect="1"/>
          </p:cNvPicPr>
          <p:nvPr/>
        </p:nvPicPr>
        <p:blipFill>
          <a:blip r:embed="rId2"/>
          <a:stretch>
            <a:fillRect/>
          </a:stretch>
        </p:blipFill>
        <p:spPr>
          <a:xfrm>
            <a:off x="5416800" y="1947329"/>
            <a:ext cx="6541284" cy="40678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FAF99-A19C-2F9B-A869-816A5D61D7C2}"/>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32933DC2-0017-4693-9979-C2EE63D19191}"/>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Equitable Pay</a:t>
            </a:r>
            <a:endParaRPr dirty="0"/>
          </a:p>
        </p:txBody>
      </p:sp>
    </p:spTree>
    <p:extLst>
      <p:ext uri="{BB962C8B-B14F-4D97-AF65-F5344CB8AC3E}">
        <p14:creationId xmlns:p14="http://schemas.microsoft.com/office/powerpoint/2010/main" val="351425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0BCAC-0A00-C71E-8972-296C7BFC6A08}"/>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F74F8BB3-E59B-2D35-1114-BB0523A6EE5D}"/>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No Significance</a:t>
            </a:r>
            <a:endParaRPr sz="3600" dirty="0"/>
          </a:p>
        </p:txBody>
      </p:sp>
      <p:sp>
        <p:nvSpPr>
          <p:cNvPr id="6" name="Content Placeholder 2">
            <a:extLst>
              <a:ext uri="{FF2B5EF4-FFF2-40B4-BE49-F238E27FC236}">
                <a16:creationId xmlns:a16="http://schemas.microsoft.com/office/drawing/2014/main" id="{5F066E40-BA39-2CEA-9809-D1B9AD0F48F5}"/>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sp>
        <p:nvSpPr>
          <p:cNvPr id="3" name="Content Placeholder 2">
            <a:extLst>
              <a:ext uri="{FF2B5EF4-FFF2-40B4-BE49-F238E27FC236}">
                <a16:creationId xmlns:a16="http://schemas.microsoft.com/office/drawing/2014/main" id="{9D80DF4D-D9B8-D4E7-B7D5-626722206356}"/>
              </a:ext>
            </a:extLst>
          </p:cNvPr>
          <p:cNvSpPr txBox="1">
            <a:spLocks/>
          </p:cNvSpPr>
          <p:nvPr/>
        </p:nvSpPr>
        <p:spPr>
          <a:xfrm>
            <a:off x="696933" y="2485926"/>
            <a:ext cx="4606090" cy="2957543"/>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t-test for </a:t>
            </a:r>
            <a:r>
              <a:rPr lang="en-US" sz="1200" i="0" u="none" strike="noStrike" dirty="0" err="1">
                <a:solidFill>
                  <a:srgbClr val="000000"/>
                </a:solidFill>
                <a:effectLst/>
                <a:latin typeface="Arial" panose="020B0604020202020204" pitchFamily="34" charset="0"/>
                <a:cs typeface="Arial" panose="020B0604020202020204" pitchFamily="34" charset="0"/>
              </a:rPr>
              <a:t>GenderID</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 = -1.2088, p-value = 0.2279, suggesting no statistically significant difference in salaries between genders.</a:t>
            </a: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sym typeface="Arial"/>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ANOVA for </a:t>
            </a:r>
            <a:r>
              <a:rPr lang="en-US" sz="1200" i="0" u="none" strike="noStrike" dirty="0" err="1">
                <a:solidFill>
                  <a:srgbClr val="000000"/>
                </a:solidFill>
                <a:effectLst/>
                <a:latin typeface="Arial" panose="020B0604020202020204" pitchFamily="34" charset="0"/>
                <a:cs typeface="Arial" panose="020B0604020202020204" pitchFamily="34" charset="0"/>
              </a:rPr>
              <a:t>MaritalDesc</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F value = 2.0868, p-value = 0.1055, indicating no statistically significant difference in mean salaries across different marital status (at the 0.05 significance level).</a:t>
            </a: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ANOVA for </a:t>
            </a:r>
            <a:r>
              <a:rPr lang="en-US" sz="1200" i="0" u="none" strike="noStrike" dirty="0" err="1">
                <a:solidFill>
                  <a:srgbClr val="000000"/>
                </a:solidFill>
                <a:effectLst/>
                <a:latin typeface="Arial" panose="020B0604020202020204" pitchFamily="34" charset="0"/>
                <a:cs typeface="Arial" panose="020B0604020202020204" pitchFamily="34" charset="0"/>
              </a:rPr>
              <a:t>CitizenDesc</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F value = 0.34755, p-value = 0.7196, indicating no statistically significant difference in mean salaries across different marital status (at the 0.05 significance level).</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br>
              <a:rPr lang="en-US" sz="800" dirty="0"/>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9" name="Picture 8" descr="A graph of salary by martial status&#10;&#10;Description automatically generated">
            <a:extLst>
              <a:ext uri="{FF2B5EF4-FFF2-40B4-BE49-F238E27FC236}">
                <a16:creationId xmlns:a16="http://schemas.microsoft.com/office/drawing/2014/main" id="{FE34E02C-9E02-24BB-B44E-9D9915690728}"/>
              </a:ext>
            </a:extLst>
          </p:cNvPr>
          <p:cNvPicPr>
            <a:picLocks noChangeAspect="1"/>
          </p:cNvPicPr>
          <p:nvPr/>
        </p:nvPicPr>
        <p:blipFill>
          <a:blip r:embed="rId2"/>
          <a:stretch>
            <a:fillRect/>
          </a:stretch>
        </p:blipFill>
        <p:spPr>
          <a:xfrm>
            <a:off x="5440375" y="2090057"/>
            <a:ext cx="6054692" cy="3749282"/>
          </a:xfrm>
          <a:prstGeom prst="rect">
            <a:avLst/>
          </a:prstGeom>
        </p:spPr>
      </p:pic>
    </p:spTree>
    <p:extLst>
      <p:ext uri="{BB962C8B-B14F-4D97-AF65-F5344CB8AC3E}">
        <p14:creationId xmlns:p14="http://schemas.microsoft.com/office/powerpoint/2010/main" val="213908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E1606-F637-74EE-11C1-455C2F93B3C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6307EC9F-2B2D-A1E2-EE4C-B82B667F1BC0}"/>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No Significance</a:t>
            </a:r>
            <a:endParaRPr sz="3600" dirty="0"/>
          </a:p>
        </p:txBody>
      </p:sp>
      <p:sp>
        <p:nvSpPr>
          <p:cNvPr id="16" name="Content Placeholder 2">
            <a:extLst>
              <a:ext uri="{FF2B5EF4-FFF2-40B4-BE49-F238E27FC236}">
                <a16:creationId xmlns:a16="http://schemas.microsoft.com/office/drawing/2014/main" id="{1B45478A-3416-CB90-C234-60B8DBFB27D1}"/>
              </a:ext>
            </a:extLst>
          </p:cNvPr>
          <p:cNvSpPr txBox="1">
            <a:spLocks/>
          </p:cNvSpPr>
          <p:nvPr/>
        </p:nvSpPr>
        <p:spPr>
          <a:xfrm>
            <a:off x="730201" y="4600356"/>
            <a:ext cx="11071229" cy="234859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Focus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salary comparison between White and Non-White employee groups was conducted due to the higher proportion of White employees within the organization. </a:t>
            </a: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Initial Findings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initial Welch Two Sample t-test indicated no statistically significant difference in mean salaries between Non-White and White employees (p-value = 0.05369). The average salary for Non-White employees was $71,619.84, while White employees earned $65,941.03. Although there was a numerical difference favoring Non-White employees, the p-value was slightly above the conventional threshold of 0.05, suggesting the results weren't statistically significant.</a:t>
            </a:r>
            <a:br>
              <a:rPr lang="en-US" sz="1200" b="0" i="0" u="none" strike="noStrike" dirty="0">
                <a:solidFill>
                  <a:srgbClr val="000000"/>
                </a:solidFill>
                <a:effectLst/>
                <a:latin typeface="Arial" panose="020B0604020202020204" pitchFamily="34" charset="0"/>
                <a:cs typeface="Arial" panose="020B0604020202020204" pitchFamily="34" charset="0"/>
              </a:rPr>
            </a:br>
            <a:br>
              <a:rPr lang="en-US" sz="1200" b="0" i="0" u="none" strike="noStrike" dirty="0">
                <a:solidFill>
                  <a:srgbClr val="000000"/>
                </a:solidFill>
                <a:effectLst/>
                <a:latin typeface="Arial" panose="020B0604020202020204" pitchFamily="34" charset="0"/>
                <a:cs typeface="Arial" panose="020B0604020202020204" pitchFamily="34" charset="0"/>
              </a:rPr>
            </a:br>
            <a:r>
              <a:rPr lang="en-US" sz="1200" i="0" u="none" strike="noStrike" dirty="0">
                <a:solidFill>
                  <a:srgbClr val="000000"/>
                </a:solidFill>
                <a:effectLst/>
                <a:latin typeface="Arial" panose="020B0604020202020204" pitchFamily="34" charset="0"/>
                <a:cs typeface="Arial" panose="020B0604020202020204" pitchFamily="34" charset="0"/>
              </a:rPr>
              <a:t>Next Steps</a:t>
            </a:r>
            <a:br>
              <a:rPr lang="en-US" sz="1200" b="0" i="0" u="none" strike="noStrike" dirty="0">
                <a:solidFill>
                  <a:srgbClr val="000000"/>
                </a:solidFill>
                <a:effectLst/>
                <a:latin typeface="Arial" panose="020B0604020202020204" pitchFamily="34" charset="0"/>
                <a:cs typeface="Arial" panose="020B0604020202020204" pitchFamily="34" charset="0"/>
              </a:rPr>
            </a:br>
            <a:r>
              <a:rPr lang="en-US" sz="1200" b="0" i="0" u="none" strike="noStrike" dirty="0">
                <a:solidFill>
                  <a:srgbClr val="000000"/>
                </a:solidFill>
                <a:effectLst/>
                <a:latin typeface="Arial" panose="020B0604020202020204" pitchFamily="34" charset="0"/>
                <a:cs typeface="Arial" panose="020B0604020202020204" pitchFamily="34" charset="0"/>
              </a:rPr>
              <a:t>Investigate Possible Outliers</a:t>
            </a:r>
          </a:p>
        </p:txBody>
      </p:sp>
      <p:sp>
        <p:nvSpPr>
          <p:cNvPr id="6" name="Content Placeholder 2">
            <a:extLst>
              <a:ext uri="{FF2B5EF4-FFF2-40B4-BE49-F238E27FC236}">
                <a16:creationId xmlns:a16="http://schemas.microsoft.com/office/drawing/2014/main" id="{9888BF3B-F6AD-C4F0-9AFB-1CD614DF0984}"/>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pic>
        <p:nvPicPr>
          <p:cNvPr id="7" name="Picture 6" descr="A graph of a number of salary&#10;&#10;Description automatically generated">
            <a:extLst>
              <a:ext uri="{FF2B5EF4-FFF2-40B4-BE49-F238E27FC236}">
                <a16:creationId xmlns:a16="http://schemas.microsoft.com/office/drawing/2014/main" id="{AD04012D-350F-34F8-971F-EA73E7A8AA6F}"/>
              </a:ext>
            </a:extLst>
          </p:cNvPr>
          <p:cNvPicPr>
            <a:picLocks noChangeAspect="1"/>
          </p:cNvPicPr>
          <p:nvPr/>
        </p:nvPicPr>
        <p:blipFill>
          <a:blip r:embed="rId2"/>
          <a:srcRect t="1879"/>
          <a:stretch/>
        </p:blipFill>
        <p:spPr>
          <a:xfrm>
            <a:off x="616273" y="1605512"/>
            <a:ext cx="5373123" cy="3260777"/>
          </a:xfrm>
          <a:prstGeom prst="rect">
            <a:avLst/>
          </a:prstGeom>
        </p:spPr>
      </p:pic>
      <p:pic>
        <p:nvPicPr>
          <p:cNvPr id="9" name="Picture 8" descr="A graph of white salary&#10;&#10;Description automatically generated">
            <a:extLst>
              <a:ext uri="{FF2B5EF4-FFF2-40B4-BE49-F238E27FC236}">
                <a16:creationId xmlns:a16="http://schemas.microsoft.com/office/drawing/2014/main" id="{15ED20E6-08FE-ADD1-661F-C2A75726C20C}"/>
              </a:ext>
            </a:extLst>
          </p:cNvPr>
          <p:cNvPicPr>
            <a:picLocks noChangeAspect="1"/>
          </p:cNvPicPr>
          <p:nvPr/>
        </p:nvPicPr>
        <p:blipFill>
          <a:blip r:embed="rId3"/>
          <a:srcRect b="1445"/>
          <a:stretch/>
        </p:blipFill>
        <p:spPr>
          <a:xfrm>
            <a:off x="6265816" y="1605513"/>
            <a:ext cx="5421687" cy="3344859"/>
          </a:xfrm>
          <a:prstGeom prst="rect">
            <a:avLst/>
          </a:prstGeom>
        </p:spPr>
      </p:pic>
    </p:spTree>
    <p:extLst>
      <p:ext uri="{BB962C8B-B14F-4D97-AF65-F5344CB8AC3E}">
        <p14:creationId xmlns:p14="http://schemas.microsoft.com/office/powerpoint/2010/main" val="4120651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Business Task</a:t>
            </a:r>
          </a:p>
        </p:txBody>
      </p:sp>
      <p:sp>
        <p:nvSpPr>
          <p:cNvPr id="3" name="executiveDescription_contentOnly_location"/>
          <p:cNvSpPr>
            <a:spLocks noGrp="1"/>
          </p:cNvSpPr>
          <p:nvPr>
            <p:ph/>
          </p:nvPr>
        </p:nvSpPr>
        <p:spPr>
          <a:xfrm>
            <a:off x="1817713" y="1643156"/>
            <a:ext cx="8162615" cy="4572000"/>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rPr>
              <a:t>The primary business task is to conduct a comprehensive analysis of the company's workforce data to enhance organizational effectiveness and inclusivity.</a:t>
            </a:r>
          </a:p>
          <a:p>
            <a:pPr rtl="0">
              <a:spcBef>
                <a:spcPts val="0"/>
              </a:spcBef>
              <a:spcAft>
                <a:spcPts val="0"/>
              </a:spcAft>
            </a:pPr>
            <a:endParaRPr lang="en-US" sz="1200" i="0" u="none" strike="noStrike" dirty="0">
              <a:solidFill>
                <a:srgbClr val="000000"/>
              </a:solidFill>
              <a:effectLst/>
              <a:latin typeface="Arial" panose="020B0604020202020204" pitchFamily="34" charset="0"/>
              <a:cs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Is there any relationship between who a person works for and their performance score?</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What is the overall diversity profile of the organization?</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What are our best recruiting sources if we want to ensure a diverse organization?</a:t>
            </a:r>
          </a:p>
          <a:p>
            <a:pPr marL="171450" indent="-171450" rtl="0">
              <a:spcBef>
                <a:spcPts val="0"/>
              </a:spcBef>
              <a:spcAft>
                <a:spcPts val="0"/>
              </a:spcAft>
              <a:buFont typeface="Arial" panose="020B0604020202020204" pitchFamily="34" charset="0"/>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Can we predict who is going to terminate and who isn't? What level of accuracy can we achieve on this?</a:t>
            </a:r>
          </a:p>
          <a:p>
            <a:pPr marL="171450" indent="-171450" rtl="0">
              <a:spcBef>
                <a:spcPts val="0"/>
              </a:spcBef>
              <a:spcAft>
                <a:spcPts val="0"/>
              </a:spcAft>
              <a:buFont typeface="Arial" panose="020B0604020202020204" pitchFamily="34" charset="0"/>
              <a:buChar char="•"/>
            </a:pP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cs typeface="Arial" panose="020B0604020202020204" pitchFamily="34" charset="0"/>
              </a:rPr>
              <a:t>Are there areas of the company where pay is not equitable?</a:t>
            </a:r>
            <a:br>
              <a:rPr lang="en-US" sz="800" dirty="0"/>
            </a:br>
            <a:endParaRPr lang="en-US" sz="800" dirty="0"/>
          </a:p>
          <a:p>
            <a:pPr marL="0" marR="0" algn="l">
              <a:lnSpc>
                <a:spcPct val="100000"/>
              </a:lnSpc>
              <a:spcBef>
                <a:spcPts val="0"/>
              </a:spcBef>
              <a:spcAft>
                <a:spcPts val="0"/>
              </a:spcAft>
              <a:buNone/>
            </a:pPr>
            <a:endParaRPr sz="1200" b="0" i="0" u="none" cap="none" dirty="0">
              <a:solidFill>
                <a:srgbClr val="000000">
                  <a:alpha val="100000"/>
                </a:srgbClr>
              </a:solidFill>
              <a:latin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2236-4E9B-62AB-5DB3-17CB58D21254}"/>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1627C5EB-B782-6986-C472-FF17F87566B3}"/>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IQR Outliers</a:t>
            </a:r>
            <a:endParaRPr sz="3600" dirty="0"/>
          </a:p>
        </p:txBody>
      </p:sp>
      <p:sp>
        <p:nvSpPr>
          <p:cNvPr id="16" name="Content Placeholder 2">
            <a:extLst>
              <a:ext uri="{FF2B5EF4-FFF2-40B4-BE49-F238E27FC236}">
                <a16:creationId xmlns:a16="http://schemas.microsoft.com/office/drawing/2014/main" id="{51F3A799-4595-8F48-92D3-407556CF7EC7}"/>
              </a:ext>
            </a:extLst>
          </p:cNvPr>
          <p:cNvSpPr txBox="1">
            <a:spLocks/>
          </p:cNvSpPr>
          <p:nvPr/>
        </p:nvSpPr>
        <p:spPr>
          <a:xfrm>
            <a:off x="1369585" y="4555919"/>
            <a:ext cx="9317689" cy="234859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r>
              <a:rPr lang="en-US" sz="1100" dirty="0">
                <a:solidFill>
                  <a:schemeClr val="tx1"/>
                </a:solidFill>
                <a:latin typeface="Arial" panose="020B0604020202020204" pitchFamily="34" charset="0"/>
                <a:cs typeface="Arial" panose="020B0604020202020204" pitchFamily="34" charset="0"/>
              </a:rPr>
              <a:t>Calculate IQR for Each Group*</a:t>
            </a:r>
          </a:p>
          <a:p>
            <a:r>
              <a:rPr lang="en-US" sz="1100" b="0" i="1" dirty="0">
                <a:solidFill>
                  <a:schemeClr val="tx1"/>
                </a:solidFill>
                <a:latin typeface="Arial" panose="020B0604020202020204" pitchFamily="34" charset="0"/>
                <a:cs typeface="Arial" panose="020B0604020202020204" pitchFamily="34" charset="0"/>
              </a:rPr>
              <a:t>White Salaries</a:t>
            </a:r>
          </a:p>
          <a:p>
            <a:r>
              <a:rPr lang="en-US" sz="1100" b="0" dirty="0">
                <a:solidFill>
                  <a:schemeClr val="tx1"/>
                </a:solidFill>
                <a:latin typeface="Arial" panose="020B0604020202020204" pitchFamily="34" charset="0"/>
                <a:cs typeface="Arial" panose="020B0604020202020204" pitchFamily="34" charset="0"/>
              </a:rPr>
              <a:t>- Compute summary statistics and interquartile range (IQR) for white salaries.</a:t>
            </a:r>
          </a:p>
          <a:p>
            <a:r>
              <a:rPr lang="en-US" sz="1100" b="0" dirty="0">
                <a:solidFill>
                  <a:schemeClr val="tx1"/>
                </a:solidFill>
                <a:latin typeface="Arial" panose="020B0604020202020204" pitchFamily="34" charset="0"/>
                <a:cs typeface="Arial" panose="020B0604020202020204" pitchFamily="34" charset="0"/>
              </a:rPr>
              <a:t>- Determine outlier boundaries using the IQR method: </a:t>
            </a:r>
          </a:p>
          <a:p>
            <a:r>
              <a:rPr lang="en-US" sz="1100" b="0" dirty="0">
                <a:solidFill>
                  <a:schemeClr val="tx1"/>
                </a:solidFill>
                <a:latin typeface="Arial" panose="020B0604020202020204" pitchFamily="34" charset="0"/>
                <a:cs typeface="Arial" panose="020B0604020202020204" pitchFamily="34" charset="0"/>
              </a:rPr>
              <a:t>- Lower bound: 1st quartile - 1.5 * IQR.</a:t>
            </a:r>
          </a:p>
          <a:p>
            <a:r>
              <a:rPr lang="en-US" sz="1100" b="0" dirty="0">
                <a:solidFill>
                  <a:schemeClr val="tx1"/>
                </a:solidFill>
                <a:latin typeface="Arial" panose="020B0604020202020204" pitchFamily="34" charset="0"/>
                <a:cs typeface="Arial" panose="020B0604020202020204" pitchFamily="34" charset="0"/>
              </a:rPr>
              <a:t>- Upper bound: 3rd quartile + 1.5 * IQR.</a:t>
            </a:r>
          </a:p>
          <a:p>
            <a:r>
              <a:rPr lang="en-US" sz="1100" b="0" i="1" dirty="0">
                <a:solidFill>
                  <a:schemeClr val="tx1"/>
                </a:solidFill>
                <a:latin typeface="Arial" panose="020B0604020202020204" pitchFamily="34" charset="0"/>
                <a:cs typeface="Arial" panose="020B0604020202020204" pitchFamily="34" charset="0"/>
              </a:rPr>
              <a:t>Non-White Salaries</a:t>
            </a:r>
          </a:p>
          <a:p>
            <a:r>
              <a:rPr lang="en-US" sz="1100" b="0" dirty="0">
                <a:solidFill>
                  <a:schemeClr val="tx1"/>
                </a:solidFill>
                <a:latin typeface="Arial" panose="020B0604020202020204" pitchFamily="34" charset="0"/>
                <a:cs typeface="Arial" panose="020B0604020202020204" pitchFamily="34" charset="0"/>
              </a:rPr>
              <a:t>- Similarly, calculate summary statistics and IQR for non-white salaries.</a:t>
            </a:r>
          </a:p>
          <a:p>
            <a:r>
              <a:rPr lang="en-US" sz="1100" b="0" dirty="0">
                <a:solidFill>
                  <a:schemeClr val="tx1"/>
                </a:solidFill>
                <a:latin typeface="Arial" panose="020B0604020202020204" pitchFamily="34" charset="0"/>
                <a:cs typeface="Arial" panose="020B0604020202020204" pitchFamily="34" charset="0"/>
              </a:rPr>
              <a:t>- Establish outlier limits using the same 1.5 * IQR rule for this group.</a:t>
            </a:r>
          </a:p>
          <a:p>
            <a:pPr marL="171450" indent="-171450">
              <a:buFontTx/>
              <a:buChar char="-"/>
            </a:pPr>
            <a:endParaRPr lang="en-US" sz="1100" b="0" dirty="0">
              <a:solidFill>
                <a:schemeClr val="tx1"/>
              </a:solidFill>
              <a:latin typeface="Arial" panose="020B0604020202020204" pitchFamily="34" charset="0"/>
              <a:cs typeface="Arial" panose="020B0604020202020204" pitchFamily="34" charset="0"/>
            </a:endParaRPr>
          </a:p>
          <a:p>
            <a:r>
              <a:rPr lang="en-US" sz="1100" dirty="0">
                <a:solidFill>
                  <a:schemeClr val="tx1"/>
                </a:solidFill>
                <a:latin typeface="Arial" panose="020B0604020202020204" pitchFamily="34" charset="0"/>
                <a:cs typeface="Arial" panose="020B0604020202020204" pitchFamily="34" charset="0"/>
              </a:rPr>
              <a:t>Filter Outliers</a:t>
            </a:r>
          </a:p>
          <a:p>
            <a:r>
              <a:rPr lang="en-US" sz="1100" b="0" dirty="0">
                <a:solidFill>
                  <a:schemeClr val="tx1"/>
                </a:solidFill>
                <a:latin typeface="Arial" panose="020B0604020202020204" pitchFamily="34" charset="0"/>
                <a:cs typeface="Arial" panose="020B0604020202020204" pitchFamily="34" charset="0"/>
              </a:rPr>
              <a:t>For both white and non-white salaries, filter the data to exclude values outside of the calculated bounds, effectively removing outliers from each set.</a:t>
            </a:r>
          </a:p>
        </p:txBody>
      </p:sp>
      <p:sp>
        <p:nvSpPr>
          <p:cNvPr id="6" name="Content Placeholder 2">
            <a:extLst>
              <a:ext uri="{FF2B5EF4-FFF2-40B4-BE49-F238E27FC236}">
                <a16:creationId xmlns:a16="http://schemas.microsoft.com/office/drawing/2014/main" id="{1A173446-8399-AEFC-505C-14834F2986CA}"/>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pic>
        <p:nvPicPr>
          <p:cNvPr id="4" name="Picture 3" descr="A graph of a bar graph&#10;&#10;Description automatically generated">
            <a:extLst>
              <a:ext uri="{FF2B5EF4-FFF2-40B4-BE49-F238E27FC236}">
                <a16:creationId xmlns:a16="http://schemas.microsoft.com/office/drawing/2014/main" id="{CC30F7A0-1769-447A-8680-296C5E4D10F8}"/>
              </a:ext>
            </a:extLst>
          </p:cNvPr>
          <p:cNvPicPr>
            <a:picLocks noChangeAspect="1"/>
          </p:cNvPicPr>
          <p:nvPr/>
        </p:nvPicPr>
        <p:blipFill>
          <a:blip r:embed="rId2"/>
          <a:stretch>
            <a:fillRect/>
          </a:stretch>
        </p:blipFill>
        <p:spPr>
          <a:xfrm>
            <a:off x="877294" y="1732127"/>
            <a:ext cx="4813000" cy="2979776"/>
          </a:xfrm>
          <a:prstGeom prst="rect">
            <a:avLst/>
          </a:prstGeom>
        </p:spPr>
      </p:pic>
      <p:pic>
        <p:nvPicPr>
          <p:cNvPr id="8" name="Picture 7" descr="A graph showing a number of salary&#10;&#10;Description automatically generated">
            <a:extLst>
              <a:ext uri="{FF2B5EF4-FFF2-40B4-BE49-F238E27FC236}">
                <a16:creationId xmlns:a16="http://schemas.microsoft.com/office/drawing/2014/main" id="{95E7BF36-776C-5829-8221-1CF50DC2759F}"/>
              </a:ext>
            </a:extLst>
          </p:cNvPr>
          <p:cNvPicPr>
            <a:picLocks noChangeAspect="1"/>
          </p:cNvPicPr>
          <p:nvPr/>
        </p:nvPicPr>
        <p:blipFill>
          <a:blip r:embed="rId3"/>
          <a:stretch>
            <a:fillRect/>
          </a:stretch>
        </p:blipFill>
        <p:spPr>
          <a:xfrm>
            <a:off x="6501707" y="1732127"/>
            <a:ext cx="4960092" cy="3094369"/>
          </a:xfrm>
          <a:prstGeom prst="rect">
            <a:avLst/>
          </a:prstGeom>
        </p:spPr>
      </p:pic>
    </p:spTree>
    <p:extLst>
      <p:ext uri="{BB962C8B-B14F-4D97-AF65-F5344CB8AC3E}">
        <p14:creationId xmlns:p14="http://schemas.microsoft.com/office/powerpoint/2010/main" val="1643168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218B8-1BB9-9929-A920-2E499621B608}"/>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FCDD406C-774D-C132-98DD-0F3A7F77079D}"/>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Significant</a:t>
            </a:r>
            <a:endParaRPr sz="3600" dirty="0"/>
          </a:p>
        </p:txBody>
      </p:sp>
      <p:sp>
        <p:nvSpPr>
          <p:cNvPr id="16" name="Content Placeholder 2">
            <a:extLst>
              <a:ext uri="{FF2B5EF4-FFF2-40B4-BE49-F238E27FC236}">
                <a16:creationId xmlns:a16="http://schemas.microsoft.com/office/drawing/2014/main" id="{5BD3A8F4-083A-1969-9C34-D5E26EC3ED80}"/>
              </a:ext>
            </a:extLst>
          </p:cNvPr>
          <p:cNvSpPr txBox="1">
            <a:spLocks/>
          </p:cNvSpPr>
          <p:nvPr/>
        </p:nvSpPr>
        <p:spPr>
          <a:xfrm>
            <a:off x="616274" y="1949163"/>
            <a:ext cx="4606090" cy="4004484"/>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Focus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salary comparison between White and Non-White employee groups was conducted due to the higher proportion of White employees within the organization. </a:t>
            </a: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Initial Findings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initial Welch Two Sample t-test indicated no statistically significant difference in mean salaries between Non-White and White employees (p-value = 0.05369). The average salary for Non-White employees was $71,619.84, while White employees earned $65,941.03. Although there was a numerical difference favoring Non-White employees, the p-value was slightly above the conventional threshold of 0.05, suggesting the results weren't statistically significant.</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Further Analysis Post-Outlier Removal</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A further analysis was conducted to assess the impact of outliers on salary distribution. After removing outliers, a subsequent Welch Two Sample t-test revealed a statistically significant difference in mean salaries (p-value = 0.004528). This analysis showed that Non-White employees had an average salary of $64,937.94, compared to $60,313.43 for White employees. The confidence interval (1454.54 to 7794.48) confirmed a meaningful difference.</a:t>
            </a: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sp>
        <p:nvSpPr>
          <p:cNvPr id="6" name="Content Placeholder 2">
            <a:extLst>
              <a:ext uri="{FF2B5EF4-FFF2-40B4-BE49-F238E27FC236}">
                <a16:creationId xmlns:a16="http://schemas.microsoft.com/office/drawing/2014/main" id="{604F0CBC-FF04-89F8-18E7-5391C60B9CB5}"/>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sp>
        <p:nvSpPr>
          <p:cNvPr id="3" name="Content Placeholder 2">
            <a:extLst>
              <a:ext uri="{FF2B5EF4-FFF2-40B4-BE49-F238E27FC236}">
                <a16:creationId xmlns:a16="http://schemas.microsoft.com/office/drawing/2014/main" id="{F7C37706-7546-09E5-FEFD-F7225F5624D1}"/>
              </a:ext>
            </a:extLst>
          </p:cNvPr>
          <p:cNvSpPr txBox="1">
            <a:spLocks/>
          </p:cNvSpPr>
          <p:nvPr/>
        </p:nvSpPr>
        <p:spPr>
          <a:xfrm>
            <a:off x="5947143" y="5963694"/>
            <a:ext cx="5694301" cy="76462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Further Investigation Needed</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removal of outliers clarified disparities, highlighting the importance of considering salary distribution nuances. These findings suggest potential areas for further exploration and targeted interventions to ensure equitable compensation across all racial groups within the organization.</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5" name="Picture 4" descr="A graph of a number of people&#10;&#10;Description automatically generated">
            <a:extLst>
              <a:ext uri="{FF2B5EF4-FFF2-40B4-BE49-F238E27FC236}">
                <a16:creationId xmlns:a16="http://schemas.microsoft.com/office/drawing/2014/main" id="{A7A7C9F7-B46F-6F1A-49CF-F1BFAA9A68FE}"/>
              </a:ext>
            </a:extLst>
          </p:cNvPr>
          <p:cNvPicPr>
            <a:picLocks noChangeAspect="1"/>
          </p:cNvPicPr>
          <p:nvPr/>
        </p:nvPicPr>
        <p:blipFill>
          <a:blip r:embed="rId2"/>
          <a:stretch>
            <a:fillRect/>
          </a:stretch>
        </p:blipFill>
        <p:spPr>
          <a:xfrm>
            <a:off x="5623496" y="1837200"/>
            <a:ext cx="6166804" cy="3814851"/>
          </a:xfrm>
          <a:prstGeom prst="rect">
            <a:avLst/>
          </a:prstGeom>
        </p:spPr>
      </p:pic>
    </p:spTree>
    <p:extLst>
      <p:ext uri="{BB962C8B-B14F-4D97-AF65-F5344CB8AC3E}">
        <p14:creationId xmlns:p14="http://schemas.microsoft.com/office/powerpoint/2010/main" val="374102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72BD0-3671-492B-C70B-8975E40FA46B}"/>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1A7A26D5-FD29-B4B7-D478-6347C7EA75B0}"/>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Other Methods</a:t>
            </a:r>
            <a:endParaRPr sz="3600" dirty="0"/>
          </a:p>
        </p:txBody>
      </p:sp>
      <p:sp>
        <p:nvSpPr>
          <p:cNvPr id="16" name="Content Placeholder 2">
            <a:extLst>
              <a:ext uri="{FF2B5EF4-FFF2-40B4-BE49-F238E27FC236}">
                <a16:creationId xmlns:a16="http://schemas.microsoft.com/office/drawing/2014/main" id="{184FDEF6-B9E5-CD48-A324-ECE80A616F7D}"/>
              </a:ext>
            </a:extLst>
          </p:cNvPr>
          <p:cNvSpPr txBox="1">
            <a:spLocks/>
          </p:cNvSpPr>
          <p:nvPr/>
        </p:nvSpPr>
        <p:spPr>
          <a:xfrm>
            <a:off x="500660" y="1658222"/>
            <a:ext cx="4606090" cy="273845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dirty="0" err="1">
                <a:solidFill>
                  <a:srgbClr val="000000"/>
                </a:solidFill>
                <a:latin typeface="Arial" panose="020B0604020202020204" pitchFamily="34" charset="0"/>
                <a:cs typeface="Arial" panose="020B0604020202020204" pitchFamily="34" charset="0"/>
              </a:rPr>
              <a:t>Wi</a:t>
            </a:r>
            <a:r>
              <a:rPr lang="en-US" sz="1200" b="1" i="0" u="none" strike="noStrike" dirty="0" err="1">
                <a:solidFill>
                  <a:srgbClr val="000000"/>
                </a:solidFill>
                <a:effectLst/>
                <a:latin typeface="Arial" panose="020B0604020202020204" pitchFamily="34" charset="0"/>
                <a:cs typeface="Arial" panose="020B0604020202020204" pitchFamily="34" charset="0"/>
              </a:rPr>
              <a:t>nsorized</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100" b="0" dirty="0">
                <a:solidFill>
                  <a:schemeClr val="tx1"/>
                </a:solidFill>
                <a:latin typeface="Arial" panose="020B0604020202020204" pitchFamily="34" charset="0"/>
                <a:cs typeface="Arial" panose="020B0604020202020204" pitchFamily="34" charset="0"/>
              </a:rPr>
              <a:t>data: Salary by </a:t>
            </a:r>
            <a:r>
              <a:rPr lang="en-US" sz="1100" b="0" dirty="0" err="1">
                <a:solidFill>
                  <a:schemeClr val="tx1"/>
                </a:solidFill>
                <a:latin typeface="Arial" panose="020B0604020202020204" pitchFamily="34" charset="0"/>
                <a:cs typeface="Arial" panose="020B0604020202020204" pitchFamily="34" charset="0"/>
              </a:rPr>
              <a:t>RaceGroup</a:t>
            </a:r>
            <a:r>
              <a:rPr lang="en-US" sz="1100" b="0" dirty="0">
                <a:solidFill>
                  <a:schemeClr val="tx1"/>
                </a:solidFill>
                <a:latin typeface="Arial" panose="020B0604020202020204" pitchFamily="34" charset="0"/>
                <a:cs typeface="Arial" panose="020B0604020202020204" pitchFamily="34" charset="0"/>
              </a:rPr>
              <a:t> t = 1.7956, </a:t>
            </a:r>
            <a:r>
              <a:rPr lang="en-US" sz="1100" b="0" dirty="0" err="1">
                <a:solidFill>
                  <a:schemeClr val="tx1"/>
                </a:solidFill>
                <a:latin typeface="Arial" panose="020B0604020202020204" pitchFamily="34" charset="0"/>
                <a:cs typeface="Arial" panose="020B0604020202020204" pitchFamily="34" charset="0"/>
              </a:rPr>
              <a:t>df</a:t>
            </a:r>
            <a:r>
              <a:rPr lang="en-US" sz="1100" b="0" dirty="0">
                <a:solidFill>
                  <a:schemeClr val="tx1"/>
                </a:solidFill>
                <a:latin typeface="Arial" panose="020B0604020202020204" pitchFamily="34" charset="0"/>
                <a:cs typeface="Arial" panose="020B0604020202020204" pitchFamily="34" charset="0"/>
              </a:rPr>
              <a:t> = 309, p-value = 0.07354</a:t>
            </a: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100" b="1" i="0" u="none" strike="noStrike" dirty="0">
                <a:solidFill>
                  <a:srgbClr val="000000"/>
                </a:solidFill>
                <a:effectLst/>
                <a:latin typeface="Arial" panose="020B0604020202020204" pitchFamily="34" charset="0"/>
                <a:cs typeface="Arial" panose="020B0604020202020204" pitchFamily="34" charset="0"/>
              </a:rPr>
              <a:t>Box Cox</a:t>
            </a:r>
            <a:endParaRPr lang="en-US" sz="1100" b="0" dirty="0">
              <a:effectLst/>
              <a:latin typeface="Arial" panose="020B0604020202020204" pitchFamily="34" charset="0"/>
              <a:cs typeface="Arial" panose="020B0604020202020204" pitchFamily="34" charset="0"/>
            </a:endParaRPr>
          </a:p>
          <a:p>
            <a:pPr rtl="0">
              <a:spcBef>
                <a:spcPts val="0"/>
              </a:spcBef>
              <a:spcAft>
                <a:spcPts val="0"/>
              </a:spcAft>
            </a:pPr>
            <a:r>
              <a:rPr lang="en-US" sz="1100" b="0" dirty="0">
                <a:solidFill>
                  <a:srgbClr val="000000">
                    <a:alpha val="100000"/>
                  </a:srgbClr>
                </a:solidFill>
                <a:latin typeface="Arial" panose="020B0604020202020204" pitchFamily="34" charset="0"/>
                <a:cs typeface="Arial" panose="020B0604020202020204" pitchFamily="34" charset="0"/>
                <a:sym typeface="Arial"/>
              </a:rPr>
              <a:t>data:  Salary by </a:t>
            </a:r>
            <a:r>
              <a:rPr lang="en-US" sz="1100" b="0" dirty="0" err="1">
                <a:solidFill>
                  <a:srgbClr val="000000">
                    <a:alpha val="100000"/>
                  </a:srgbClr>
                </a:solidFill>
                <a:latin typeface="Arial" panose="020B0604020202020204" pitchFamily="34" charset="0"/>
                <a:cs typeface="Arial" panose="020B0604020202020204" pitchFamily="34" charset="0"/>
                <a:sym typeface="Arial"/>
              </a:rPr>
              <a:t>RaceGroup</a:t>
            </a:r>
            <a:r>
              <a:rPr lang="en-US" sz="1100" b="0" dirty="0">
                <a:solidFill>
                  <a:srgbClr val="000000">
                    <a:alpha val="100000"/>
                  </a:srgbClr>
                </a:solidFill>
                <a:latin typeface="Arial" panose="020B0604020202020204" pitchFamily="34" charset="0"/>
                <a:cs typeface="Arial" panose="020B0604020202020204" pitchFamily="34" charset="0"/>
                <a:sym typeface="Arial"/>
              </a:rPr>
              <a:t> t = 1.7939, </a:t>
            </a:r>
            <a:r>
              <a:rPr lang="en-US" sz="1100" b="0" dirty="0" err="1">
                <a:solidFill>
                  <a:srgbClr val="000000">
                    <a:alpha val="100000"/>
                  </a:srgbClr>
                </a:solidFill>
                <a:latin typeface="Arial" panose="020B0604020202020204" pitchFamily="34" charset="0"/>
                <a:cs typeface="Arial" panose="020B0604020202020204" pitchFamily="34" charset="0"/>
                <a:sym typeface="Arial"/>
              </a:rPr>
              <a:t>df</a:t>
            </a:r>
            <a:r>
              <a:rPr lang="en-US" sz="1100" b="0" dirty="0">
                <a:solidFill>
                  <a:srgbClr val="000000">
                    <a:alpha val="100000"/>
                  </a:srgbClr>
                </a:solidFill>
                <a:latin typeface="Arial" panose="020B0604020202020204" pitchFamily="34" charset="0"/>
                <a:cs typeface="Arial" panose="020B0604020202020204" pitchFamily="34" charset="0"/>
                <a:sym typeface="Arial"/>
              </a:rPr>
              <a:t> = 309, p-value = 0.07381</a:t>
            </a:r>
            <a:br>
              <a:rPr lang="en-US" sz="1100" b="0" dirty="0">
                <a:solidFill>
                  <a:srgbClr val="000000">
                    <a:alpha val="100000"/>
                  </a:srgbClr>
                </a:solidFill>
                <a:latin typeface="Arial" panose="020B0604020202020204" pitchFamily="34" charset="0"/>
                <a:cs typeface="Arial" panose="020B0604020202020204" pitchFamily="34" charset="0"/>
                <a:sym typeface="Arial"/>
              </a:rPr>
            </a:br>
            <a:br>
              <a:rPr lang="en-US" sz="1100" b="0" dirty="0">
                <a:solidFill>
                  <a:srgbClr val="000000">
                    <a:alpha val="100000"/>
                  </a:srgbClr>
                </a:solidFill>
                <a:latin typeface="Arial" panose="020B0604020202020204" pitchFamily="34" charset="0"/>
                <a:cs typeface="Arial" panose="020B0604020202020204" pitchFamily="34" charset="0"/>
                <a:sym typeface="Arial"/>
              </a:rPr>
            </a:br>
            <a:r>
              <a:rPr lang="en-US" sz="1100" dirty="0">
                <a:solidFill>
                  <a:schemeClr val="tx1"/>
                </a:solidFill>
                <a:latin typeface="Arial" panose="020B0604020202020204" pitchFamily="34" charset="0"/>
                <a:cs typeface="Arial" panose="020B0604020202020204" pitchFamily="34" charset="0"/>
                <a:sym typeface="Arial"/>
              </a:rPr>
              <a:t>Remove the top 5% of salaries</a:t>
            </a:r>
          </a:p>
          <a:p>
            <a:pPr rtl="0">
              <a:spcBef>
                <a:spcPts val="0"/>
              </a:spcBef>
              <a:spcAft>
                <a:spcPts val="0"/>
              </a:spcAft>
            </a:pPr>
            <a:r>
              <a:rPr lang="en-US" sz="1100" b="0" dirty="0">
                <a:solidFill>
                  <a:schemeClr val="tx1"/>
                </a:solidFill>
                <a:latin typeface="Arial" panose="020B0604020202020204" pitchFamily="34" charset="0"/>
                <a:cs typeface="Arial" panose="020B0604020202020204" pitchFamily="34" charset="0"/>
              </a:rPr>
              <a:t>data: Salary by </a:t>
            </a:r>
            <a:r>
              <a:rPr lang="en-US" sz="1100" b="0" dirty="0" err="1">
                <a:solidFill>
                  <a:schemeClr val="tx1"/>
                </a:solidFill>
                <a:latin typeface="Arial" panose="020B0604020202020204" pitchFamily="34" charset="0"/>
                <a:cs typeface="Arial" panose="020B0604020202020204" pitchFamily="34" charset="0"/>
              </a:rPr>
              <a:t>RaceGroup</a:t>
            </a:r>
            <a:r>
              <a:rPr lang="en-US" sz="1100" b="0" dirty="0">
                <a:solidFill>
                  <a:schemeClr val="tx1"/>
                </a:solidFill>
                <a:latin typeface="Arial" panose="020B0604020202020204" pitchFamily="34" charset="0"/>
                <a:cs typeface="Arial" panose="020B0604020202020204" pitchFamily="34" charset="0"/>
              </a:rPr>
              <a:t> t = 2.4234, </a:t>
            </a:r>
            <a:r>
              <a:rPr lang="en-US" sz="1100" b="0" dirty="0" err="1">
                <a:solidFill>
                  <a:schemeClr val="tx1"/>
                </a:solidFill>
                <a:latin typeface="Arial" panose="020B0604020202020204" pitchFamily="34" charset="0"/>
                <a:cs typeface="Arial" panose="020B0604020202020204" pitchFamily="34" charset="0"/>
              </a:rPr>
              <a:t>df</a:t>
            </a:r>
            <a:r>
              <a:rPr lang="en-US" sz="1100" b="0" dirty="0">
                <a:solidFill>
                  <a:schemeClr val="tx1"/>
                </a:solidFill>
                <a:latin typeface="Arial" panose="020B0604020202020204" pitchFamily="34" charset="0"/>
                <a:cs typeface="Arial" panose="020B0604020202020204" pitchFamily="34" charset="0"/>
              </a:rPr>
              <a:t> = 292, p-value = 0.01598</a:t>
            </a: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r>
              <a:rPr lang="en-US" sz="1100" dirty="0">
                <a:solidFill>
                  <a:schemeClr val="tx1"/>
                </a:solidFill>
                <a:latin typeface="Arial" panose="020B0604020202020204" pitchFamily="34" charset="0"/>
                <a:cs typeface="Arial" panose="020B0604020202020204" pitchFamily="34" charset="0"/>
                <a:sym typeface="Arial"/>
              </a:rPr>
              <a:t>Cutoff of Salaries Less Than 16,000</a:t>
            </a:r>
          </a:p>
          <a:p>
            <a:pPr rtl="0">
              <a:spcBef>
                <a:spcPts val="0"/>
              </a:spcBef>
              <a:spcAft>
                <a:spcPts val="0"/>
              </a:spcAft>
            </a:pPr>
            <a:r>
              <a:rPr lang="en-US" sz="1100" b="0" dirty="0">
                <a:solidFill>
                  <a:schemeClr val="tx1"/>
                </a:solidFill>
                <a:latin typeface="Arial" panose="020B0604020202020204" pitchFamily="34" charset="0"/>
                <a:cs typeface="Arial" panose="020B0604020202020204" pitchFamily="34" charset="0"/>
              </a:rPr>
              <a:t>data: Salary by </a:t>
            </a:r>
            <a:r>
              <a:rPr lang="en-US" sz="1100" b="0" dirty="0" err="1">
                <a:solidFill>
                  <a:schemeClr val="tx1"/>
                </a:solidFill>
                <a:latin typeface="Arial" panose="020B0604020202020204" pitchFamily="34" charset="0"/>
                <a:cs typeface="Arial" panose="020B0604020202020204" pitchFamily="34" charset="0"/>
              </a:rPr>
              <a:t>RaceGroup</a:t>
            </a:r>
            <a:r>
              <a:rPr lang="en-US" sz="1100" b="0" dirty="0">
                <a:solidFill>
                  <a:schemeClr val="tx1"/>
                </a:solidFill>
                <a:latin typeface="Arial" panose="020B0604020202020204" pitchFamily="34" charset="0"/>
                <a:cs typeface="Arial" panose="020B0604020202020204" pitchFamily="34" charset="0"/>
              </a:rPr>
              <a:t> t = 1.495, </a:t>
            </a:r>
            <a:r>
              <a:rPr lang="en-US" sz="1100" b="0" dirty="0" err="1">
                <a:solidFill>
                  <a:schemeClr val="tx1"/>
                </a:solidFill>
                <a:latin typeface="Arial" panose="020B0604020202020204" pitchFamily="34" charset="0"/>
                <a:cs typeface="Arial" panose="020B0604020202020204" pitchFamily="34" charset="0"/>
              </a:rPr>
              <a:t>df</a:t>
            </a:r>
            <a:r>
              <a:rPr lang="en-US" sz="1100" b="0" dirty="0">
                <a:solidFill>
                  <a:schemeClr val="tx1"/>
                </a:solidFill>
                <a:latin typeface="Arial" panose="020B0604020202020204" pitchFamily="34" charset="0"/>
                <a:cs typeface="Arial" panose="020B0604020202020204" pitchFamily="34" charset="0"/>
              </a:rPr>
              <a:t> = 309, p-value = 0.1359</a:t>
            </a: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r>
              <a:rPr lang="en-US" sz="1100" dirty="0">
                <a:solidFill>
                  <a:schemeClr val="tx1"/>
                </a:solidFill>
                <a:latin typeface="Arial" panose="020B0604020202020204" pitchFamily="34" charset="0"/>
                <a:cs typeface="Arial" panose="020B0604020202020204" pitchFamily="34" charset="0"/>
                <a:sym typeface="Arial"/>
              </a:rPr>
              <a:t>Cutoff of Salaries Less Than 15,000</a:t>
            </a:r>
          </a:p>
          <a:p>
            <a:pPr rtl="0">
              <a:spcBef>
                <a:spcPts val="0"/>
              </a:spcBef>
              <a:spcAft>
                <a:spcPts val="0"/>
              </a:spcAft>
            </a:pPr>
            <a:r>
              <a:rPr lang="en-US" sz="1100" b="0" dirty="0">
                <a:solidFill>
                  <a:schemeClr val="tx1"/>
                </a:solidFill>
                <a:latin typeface="Arial" panose="020B0604020202020204" pitchFamily="34" charset="0"/>
                <a:cs typeface="Arial" panose="020B0604020202020204" pitchFamily="34" charset="0"/>
              </a:rPr>
              <a:t>data: Salary by </a:t>
            </a:r>
            <a:r>
              <a:rPr lang="en-US" sz="1100" b="0" dirty="0" err="1">
                <a:solidFill>
                  <a:schemeClr val="tx1"/>
                </a:solidFill>
                <a:latin typeface="Arial" panose="020B0604020202020204" pitchFamily="34" charset="0"/>
                <a:cs typeface="Arial" panose="020B0604020202020204" pitchFamily="34" charset="0"/>
              </a:rPr>
              <a:t>RaceGroup</a:t>
            </a:r>
            <a:r>
              <a:rPr lang="en-US" sz="1100" b="0" dirty="0">
                <a:solidFill>
                  <a:schemeClr val="tx1"/>
                </a:solidFill>
                <a:latin typeface="Arial" panose="020B0604020202020204" pitchFamily="34" charset="0"/>
                <a:cs typeface="Arial" panose="020B0604020202020204" pitchFamily="34" charset="0"/>
              </a:rPr>
              <a:t> t = 1.495, </a:t>
            </a:r>
            <a:r>
              <a:rPr lang="en-US" sz="1100" b="0" dirty="0" err="1">
                <a:solidFill>
                  <a:schemeClr val="tx1"/>
                </a:solidFill>
                <a:latin typeface="Arial" panose="020B0604020202020204" pitchFamily="34" charset="0"/>
                <a:cs typeface="Arial" panose="020B0604020202020204" pitchFamily="34" charset="0"/>
              </a:rPr>
              <a:t>df</a:t>
            </a:r>
            <a:r>
              <a:rPr lang="en-US" sz="1100" b="0" dirty="0">
                <a:solidFill>
                  <a:schemeClr val="tx1"/>
                </a:solidFill>
                <a:latin typeface="Arial" panose="020B0604020202020204" pitchFamily="34" charset="0"/>
                <a:cs typeface="Arial" panose="020B0604020202020204" pitchFamily="34" charset="0"/>
              </a:rPr>
              <a:t> = 309, p-value = 0.1359</a:t>
            </a: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endParaRPr lang="en-US" sz="1100" b="0" dirty="0">
              <a:solidFill>
                <a:schemeClr val="tx1"/>
              </a:solidFill>
              <a:latin typeface="Arial" panose="020B0604020202020204" pitchFamily="34" charset="0"/>
              <a:cs typeface="Arial" panose="020B0604020202020204" pitchFamily="34" charset="0"/>
              <a:sym typeface="Arial"/>
            </a:endParaRPr>
          </a:p>
          <a:p>
            <a:pPr rtl="0">
              <a:spcBef>
                <a:spcPts val="0"/>
              </a:spcBef>
              <a:spcAft>
                <a:spcPts val="0"/>
              </a:spcAft>
            </a:pPr>
            <a:r>
              <a:rPr lang="en-US" sz="1100" dirty="0">
                <a:solidFill>
                  <a:schemeClr val="tx1"/>
                </a:solidFill>
                <a:latin typeface="Arial" panose="020B0604020202020204" pitchFamily="34" charset="0"/>
                <a:cs typeface="Arial" panose="020B0604020202020204" pitchFamily="34" charset="0"/>
                <a:sym typeface="Arial"/>
              </a:rPr>
              <a:t>Cutoff of Salaries Less Than 12,000</a:t>
            </a:r>
          </a:p>
          <a:p>
            <a:pPr rtl="0">
              <a:spcBef>
                <a:spcPts val="0"/>
              </a:spcBef>
              <a:spcAft>
                <a:spcPts val="0"/>
              </a:spcAft>
            </a:pPr>
            <a:r>
              <a:rPr lang="en-US" sz="1100" b="0" dirty="0">
                <a:solidFill>
                  <a:schemeClr val="tx1"/>
                </a:solidFill>
                <a:latin typeface="Arial" panose="020B0604020202020204" pitchFamily="34" charset="0"/>
                <a:cs typeface="Arial" panose="020B0604020202020204" pitchFamily="34" charset="0"/>
              </a:rPr>
              <a:t>data: Salary by </a:t>
            </a:r>
            <a:r>
              <a:rPr lang="en-US" sz="1100" b="0" dirty="0" err="1">
                <a:solidFill>
                  <a:schemeClr val="tx1"/>
                </a:solidFill>
                <a:latin typeface="Arial" panose="020B0604020202020204" pitchFamily="34" charset="0"/>
                <a:cs typeface="Arial" panose="020B0604020202020204" pitchFamily="34" charset="0"/>
              </a:rPr>
              <a:t>RaceGroup</a:t>
            </a:r>
            <a:r>
              <a:rPr lang="en-US" sz="1100" b="0" dirty="0">
                <a:solidFill>
                  <a:schemeClr val="tx1"/>
                </a:solidFill>
                <a:latin typeface="Arial" panose="020B0604020202020204" pitchFamily="34" charset="0"/>
                <a:cs typeface="Arial" panose="020B0604020202020204" pitchFamily="34" charset="0"/>
              </a:rPr>
              <a:t> t = 1.495, </a:t>
            </a:r>
            <a:r>
              <a:rPr lang="en-US" sz="1100" b="0" dirty="0" err="1">
                <a:solidFill>
                  <a:schemeClr val="tx1"/>
                </a:solidFill>
                <a:latin typeface="Arial" panose="020B0604020202020204" pitchFamily="34" charset="0"/>
                <a:cs typeface="Arial" panose="020B0604020202020204" pitchFamily="34" charset="0"/>
              </a:rPr>
              <a:t>df</a:t>
            </a:r>
            <a:r>
              <a:rPr lang="en-US" sz="1100" b="0" dirty="0">
                <a:solidFill>
                  <a:schemeClr val="tx1"/>
                </a:solidFill>
                <a:latin typeface="Arial" panose="020B0604020202020204" pitchFamily="34" charset="0"/>
                <a:cs typeface="Arial" panose="020B0604020202020204" pitchFamily="34" charset="0"/>
              </a:rPr>
              <a:t> = 309, p-value = 0.1359</a:t>
            </a:r>
            <a:endParaRPr lang="en-US" sz="1100" b="0" dirty="0">
              <a:solidFill>
                <a:schemeClr val="tx1"/>
              </a:solidFill>
              <a:latin typeface="Arial" panose="020B0604020202020204" pitchFamily="34" charset="0"/>
              <a:cs typeface="Arial" panose="020B0604020202020204" pitchFamily="34" charset="0"/>
              <a:sym typeface="Arial"/>
            </a:endParaRPr>
          </a:p>
        </p:txBody>
      </p:sp>
      <p:sp>
        <p:nvSpPr>
          <p:cNvPr id="6" name="Content Placeholder 2">
            <a:extLst>
              <a:ext uri="{FF2B5EF4-FFF2-40B4-BE49-F238E27FC236}">
                <a16:creationId xmlns:a16="http://schemas.microsoft.com/office/drawing/2014/main" id="{945B1A20-E82C-0719-12D2-5A89A573383B}"/>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sp>
        <p:nvSpPr>
          <p:cNvPr id="3" name="Content Placeholder 2">
            <a:extLst>
              <a:ext uri="{FF2B5EF4-FFF2-40B4-BE49-F238E27FC236}">
                <a16:creationId xmlns:a16="http://schemas.microsoft.com/office/drawing/2014/main" id="{CFE07A20-93D9-FB18-BFC3-0604C636BC53}"/>
              </a:ext>
            </a:extLst>
          </p:cNvPr>
          <p:cNvSpPr txBox="1">
            <a:spLocks/>
          </p:cNvSpPr>
          <p:nvPr/>
        </p:nvSpPr>
        <p:spPr>
          <a:xfrm>
            <a:off x="500661" y="4727389"/>
            <a:ext cx="5257920" cy="76462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r>
              <a:rPr lang="en-US" sz="1100" dirty="0">
                <a:solidFill>
                  <a:schemeClr val="tx1"/>
                </a:solidFill>
                <a:latin typeface="Arial" panose="020B0604020202020204" pitchFamily="34" charset="0"/>
                <a:cs typeface="Arial" panose="020B0604020202020204" pitchFamily="34" charset="0"/>
              </a:rPr>
              <a:t>Interpretation of Results: </a:t>
            </a:r>
            <a:r>
              <a:rPr lang="en-US" sz="1100" dirty="0">
                <a:solidFill>
                  <a:schemeClr val="tx1"/>
                </a:solidFill>
                <a:latin typeface="Arial" panose="020B0604020202020204" pitchFamily="34" charset="0"/>
                <a:cs typeface="Arial" panose="020B0604020202020204" pitchFamily="34" charset="0"/>
                <a:sym typeface="Arial"/>
              </a:rPr>
              <a:t>Remove the top 5% of salaries</a:t>
            </a:r>
            <a:endParaRPr lang="en-US" sz="1100" dirty="0">
              <a:solidFill>
                <a:schemeClr val="tx1"/>
              </a:solidFill>
              <a:latin typeface="Arial" panose="020B0604020202020204" pitchFamily="34" charset="0"/>
              <a:cs typeface="Arial" panose="020B0604020202020204" pitchFamily="34" charset="0"/>
            </a:endParaRPr>
          </a:p>
          <a:p>
            <a:r>
              <a:rPr lang="en-US" sz="1100" b="0" dirty="0">
                <a:solidFill>
                  <a:schemeClr val="tx1"/>
                </a:solidFill>
                <a:latin typeface="Arial" panose="020B0604020202020204" pitchFamily="34" charset="0"/>
                <a:cs typeface="Arial" panose="020B0604020202020204" pitchFamily="34" charset="0"/>
              </a:rPr>
              <a:t>- The test indicates a statistically significant difference between the mean salaries of non-white and white groups (p-value = 0.01598).</a:t>
            </a:r>
          </a:p>
          <a:p>
            <a:r>
              <a:rPr lang="en-US" sz="1100" b="0" dirty="0">
                <a:solidFill>
                  <a:schemeClr val="tx1"/>
                </a:solidFill>
                <a:latin typeface="Arial" panose="020B0604020202020204" pitchFamily="34" charset="0"/>
                <a:cs typeface="Arial" panose="020B0604020202020204" pitchFamily="34" charset="0"/>
              </a:rPr>
              <a:t>- The 95% confidence interval for the difference in means suggests that non-white salaries are between \$749 and \$7227 higher than white salaries, on average.</a:t>
            </a:r>
          </a:p>
          <a:p>
            <a:br>
              <a:rPr lang="en-US" sz="1200" dirty="0">
                <a:latin typeface="Arial" panose="020B0604020202020204" pitchFamily="34" charset="0"/>
                <a:cs typeface="Arial" panose="020B0604020202020204" pitchFamily="34" charset="0"/>
              </a:rPr>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7" name="Picture 6" descr="A blue and white rectangular object with white text&#10;&#10;Description automatically generated">
            <a:extLst>
              <a:ext uri="{FF2B5EF4-FFF2-40B4-BE49-F238E27FC236}">
                <a16:creationId xmlns:a16="http://schemas.microsoft.com/office/drawing/2014/main" id="{ACDEEADE-F6FE-2D7D-8912-FC89B930D5EE}"/>
              </a:ext>
            </a:extLst>
          </p:cNvPr>
          <p:cNvPicPr>
            <a:picLocks noChangeAspect="1"/>
          </p:cNvPicPr>
          <p:nvPr/>
        </p:nvPicPr>
        <p:blipFill>
          <a:blip r:embed="rId2"/>
          <a:stretch>
            <a:fillRect/>
          </a:stretch>
        </p:blipFill>
        <p:spPr>
          <a:xfrm>
            <a:off x="1978792" y="5518641"/>
            <a:ext cx="7772400" cy="1138434"/>
          </a:xfrm>
          <a:prstGeom prst="rect">
            <a:avLst/>
          </a:prstGeom>
        </p:spPr>
      </p:pic>
      <p:pic>
        <p:nvPicPr>
          <p:cNvPr id="9" name="Picture 8" descr="A graph of distribution by race group&#10;&#10;Description automatically generated">
            <a:extLst>
              <a:ext uri="{FF2B5EF4-FFF2-40B4-BE49-F238E27FC236}">
                <a16:creationId xmlns:a16="http://schemas.microsoft.com/office/drawing/2014/main" id="{5EE510F5-62C4-237A-BF4C-CC85909888B7}"/>
              </a:ext>
            </a:extLst>
          </p:cNvPr>
          <p:cNvPicPr>
            <a:picLocks noChangeAspect="1"/>
          </p:cNvPicPr>
          <p:nvPr/>
        </p:nvPicPr>
        <p:blipFill>
          <a:blip r:embed="rId3"/>
          <a:stretch>
            <a:fillRect/>
          </a:stretch>
        </p:blipFill>
        <p:spPr>
          <a:xfrm>
            <a:off x="6044882" y="1755777"/>
            <a:ext cx="5646457" cy="3482723"/>
          </a:xfrm>
          <a:prstGeom prst="rect">
            <a:avLst/>
          </a:prstGeom>
        </p:spPr>
      </p:pic>
    </p:spTree>
    <p:extLst>
      <p:ext uri="{BB962C8B-B14F-4D97-AF65-F5344CB8AC3E}">
        <p14:creationId xmlns:p14="http://schemas.microsoft.com/office/powerpoint/2010/main" val="495172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32B2E-1DBC-FA8C-BE72-DC934E5B7EB6}"/>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A75DD219-510B-E55C-9E55-4D4BE3F02A90}"/>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Intersection Analysis</a:t>
            </a:r>
            <a:endParaRPr sz="3600" dirty="0"/>
          </a:p>
        </p:txBody>
      </p:sp>
      <p:sp>
        <p:nvSpPr>
          <p:cNvPr id="16" name="Content Placeholder 2">
            <a:extLst>
              <a:ext uri="{FF2B5EF4-FFF2-40B4-BE49-F238E27FC236}">
                <a16:creationId xmlns:a16="http://schemas.microsoft.com/office/drawing/2014/main" id="{6F0162BE-EA9B-F2ED-4C8B-8B9A1FCD37F4}"/>
              </a:ext>
            </a:extLst>
          </p:cNvPr>
          <p:cNvSpPr txBox="1">
            <a:spLocks/>
          </p:cNvSpPr>
          <p:nvPr/>
        </p:nvSpPr>
        <p:spPr>
          <a:xfrm>
            <a:off x="616274" y="1949163"/>
            <a:ext cx="4606090" cy="4004484"/>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endParaRPr lang="en-US" sz="1100" b="0" i="0" u="none" strike="noStrike" dirty="0">
              <a:solidFill>
                <a:srgbClr val="000000"/>
              </a:solidFill>
              <a:effectLst/>
              <a:latin typeface="Arial" panose="020B0604020202020204" pitchFamily="34" charset="0"/>
              <a:cs typeface="Arial" panose="020B0604020202020204" pitchFamily="34" charset="0"/>
            </a:endParaRPr>
          </a:p>
          <a:p>
            <a:pPr rtl="0"/>
            <a:endParaRPr lang="en-US" sz="1100" b="0" dirty="0">
              <a:solidFill>
                <a:srgbClr val="000000"/>
              </a:solidFill>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Data Exploration / ANOVA</a:t>
            </a:r>
            <a:br>
              <a:rPr lang="en-US" sz="1100" i="0" u="none" strike="noStrike" dirty="0">
                <a:solidFill>
                  <a:srgbClr val="000000"/>
                </a:solidFill>
                <a:effectLst/>
                <a:latin typeface="Arial" panose="020B0604020202020204" pitchFamily="34" charset="0"/>
                <a:cs typeface="Arial" panose="020B0604020202020204" pitchFamily="34" charset="0"/>
              </a:rPr>
            </a:br>
            <a:r>
              <a:rPr lang="en-US" sz="1100" i="0" u="none" strike="noStrike" dirty="0">
                <a:solidFill>
                  <a:srgbClr val="000000"/>
                </a:solidFill>
                <a:effectLst/>
                <a:latin typeface="Arial" panose="020B0604020202020204" pitchFamily="34" charset="0"/>
                <a:cs typeface="Arial" panose="020B0604020202020204" pitchFamily="34" charset="0"/>
              </a:rPr>
              <a:t>Exploration</a:t>
            </a:r>
          </a:p>
          <a:p>
            <a:pPr marL="171450" indent="-171450" rtl="0">
              <a:buFontTx/>
              <a:buChar char="-"/>
            </a:pPr>
            <a:r>
              <a:rPr lang="en-US" sz="1100" b="0" dirty="0">
                <a:solidFill>
                  <a:srgbClr val="000000"/>
                </a:solidFill>
                <a:latin typeface="Arial" panose="020B0604020202020204" pitchFamily="34" charset="0"/>
                <a:cs typeface="Arial" panose="020B0604020202020204" pitchFamily="34" charset="0"/>
              </a:rPr>
              <a:t>Position, Gender, and Salary</a:t>
            </a:r>
          </a:p>
          <a:p>
            <a:pPr marL="171450" indent="-171450" rtl="0">
              <a:buFontTx/>
              <a:buChar char="-"/>
            </a:pPr>
            <a:r>
              <a:rPr lang="en-US" sz="1100" b="0" dirty="0">
                <a:solidFill>
                  <a:srgbClr val="000000"/>
                </a:solidFill>
                <a:latin typeface="Arial" panose="020B0604020202020204" pitchFamily="34" charset="0"/>
                <a:cs typeface="Arial" panose="020B0604020202020204" pitchFamily="34" charset="0"/>
              </a:rPr>
              <a:t>Department, Gender, and Salary</a:t>
            </a:r>
          </a:p>
          <a:p>
            <a:pPr marL="171450" indent="-171450" rtl="0">
              <a:buFontTx/>
              <a:buChar char="-"/>
            </a:pPr>
            <a:r>
              <a:rPr lang="en-US" sz="1100" b="0" dirty="0">
                <a:solidFill>
                  <a:srgbClr val="000000"/>
                </a:solidFill>
                <a:latin typeface="Arial" panose="020B0604020202020204" pitchFamily="34" charset="0"/>
                <a:cs typeface="Arial" panose="020B0604020202020204" pitchFamily="34" charset="0"/>
              </a:rPr>
              <a:t>Position, Race, and Salary</a:t>
            </a:r>
          </a:p>
          <a:p>
            <a:pPr rtl="0"/>
            <a:r>
              <a:rPr lang="en-US" sz="1100" dirty="0">
                <a:solidFill>
                  <a:srgbClr val="000000"/>
                </a:solidFill>
                <a:latin typeface="Arial" panose="020B0604020202020204" pitchFamily="34" charset="0"/>
                <a:cs typeface="Arial" panose="020B0604020202020204" pitchFamily="34" charset="0"/>
              </a:rPr>
              <a:t>Findings</a:t>
            </a:r>
          </a:p>
          <a:p>
            <a:r>
              <a:rPr lang="en-US" sz="1100" b="0" dirty="0">
                <a:solidFill>
                  <a:schemeClr val="tx1"/>
                </a:solidFill>
                <a:latin typeface="Arial" panose="020B0604020202020204" pitchFamily="34" charset="0"/>
                <a:cs typeface="Arial" panose="020B0604020202020204" pitchFamily="34" charset="0"/>
              </a:rPr>
              <a:t>Position has a highly significant impact on salary (</a:t>
            </a:r>
            <a:r>
              <a:rPr lang="en-US" sz="1000" b="0" dirty="0">
                <a:solidFill>
                  <a:schemeClr val="tx1"/>
                </a:solidFill>
                <a:latin typeface="Arial" panose="020B0604020202020204" pitchFamily="34" charset="0"/>
                <a:cs typeface="Arial" panose="020B0604020202020204" pitchFamily="34" charset="0"/>
              </a:rPr>
              <a:t>p-value less than 2 * 10^-16</a:t>
            </a:r>
            <a:r>
              <a:rPr lang="en-US" sz="1100" b="0" dirty="0">
                <a:solidFill>
                  <a:schemeClr val="tx1"/>
                </a:solidFill>
                <a:latin typeface="Arial" panose="020B0604020202020204" pitchFamily="34" charset="0"/>
                <a:cs typeface="Arial" panose="020B0604020202020204" pitchFamily="34" charset="0"/>
              </a:rPr>
              <a:t>). While significant, the researcher decided to prioritize other factors than position and salary.</a:t>
            </a:r>
          </a:p>
          <a:p>
            <a:pPr rtl="0"/>
            <a:endParaRPr lang="en-US" sz="1100" b="0" dirty="0">
              <a:solidFill>
                <a:srgbClr val="000000"/>
              </a:solidFill>
              <a:latin typeface="Arial" panose="020B0604020202020204" pitchFamily="34" charset="0"/>
              <a:cs typeface="Arial" panose="020B0604020202020204" pitchFamily="34" charset="0"/>
            </a:endParaRPr>
          </a:p>
          <a:p>
            <a:pPr rtl="0"/>
            <a:endParaRPr lang="en-US" sz="1100" b="0" dirty="0">
              <a:solidFill>
                <a:srgbClr val="000000"/>
              </a:solidFill>
              <a:latin typeface="Arial" panose="020B0604020202020204" pitchFamily="34" charset="0"/>
              <a:cs typeface="Arial" panose="020B0604020202020204" pitchFamily="34" charset="0"/>
            </a:endParaRPr>
          </a:p>
          <a:p>
            <a:pPr rtl="0"/>
            <a:r>
              <a:rPr lang="en-US" sz="1100" dirty="0">
                <a:solidFill>
                  <a:srgbClr val="000000"/>
                </a:solidFill>
                <a:latin typeface="Arial" panose="020B0604020202020204" pitchFamily="34" charset="0"/>
                <a:cs typeface="Arial" panose="020B0604020202020204" pitchFamily="34" charset="0"/>
              </a:rPr>
              <a:t>Race, Gender, and Salary</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Grouped data by race and gender to compute summary statistics including mean salary, median salary, and count of individuals in each group. </a:t>
            </a: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ANOVA Analysis</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Conducted a two-way ANOVA to examine the effects of race, gender, and their interaction on salary.</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Race: Not a statistically significant factor by itself (F(5) = 1.313, p = 0.2581).</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Gender: Not a statistically significant factor by itself (F(1) = 1.053, p = 0.3057).</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Interaction effect (</a:t>
            </a:r>
            <a:r>
              <a:rPr lang="en-US" sz="1100" b="0" i="0" u="none" strike="noStrike" dirty="0" err="1">
                <a:solidFill>
                  <a:srgbClr val="000000"/>
                </a:solidFill>
                <a:effectLst/>
                <a:latin typeface="Arial" panose="020B0604020202020204" pitchFamily="34" charset="0"/>
                <a:cs typeface="Arial" panose="020B0604020202020204" pitchFamily="34" charset="0"/>
              </a:rPr>
              <a:t>Race:Gender</a:t>
            </a:r>
            <a:r>
              <a:rPr lang="en-US" sz="1100" b="0" i="0" u="none" strike="noStrike" dirty="0">
                <a:solidFill>
                  <a:srgbClr val="000000"/>
                </a:solidFill>
                <a:effectLst/>
                <a:latin typeface="Arial" panose="020B0604020202020204" pitchFamily="34" charset="0"/>
                <a:cs typeface="Arial" panose="020B0604020202020204" pitchFamily="34" charset="0"/>
              </a:rPr>
              <a:t>): Statistically significant (F(4) = 2.592, p = 0.0368).</a:t>
            </a:r>
          </a:p>
        </p:txBody>
      </p:sp>
      <p:sp>
        <p:nvSpPr>
          <p:cNvPr id="6" name="Content Placeholder 2">
            <a:extLst>
              <a:ext uri="{FF2B5EF4-FFF2-40B4-BE49-F238E27FC236}">
                <a16:creationId xmlns:a16="http://schemas.microsoft.com/office/drawing/2014/main" id="{094270E3-F47B-9836-B4C6-6E6BE4C3702B}"/>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pic>
        <p:nvPicPr>
          <p:cNvPr id="7" name="Picture 6" descr="A graph with numbers and lines&#10;&#10;Description automatically generated">
            <a:extLst>
              <a:ext uri="{FF2B5EF4-FFF2-40B4-BE49-F238E27FC236}">
                <a16:creationId xmlns:a16="http://schemas.microsoft.com/office/drawing/2014/main" id="{36DA7871-C848-D9E8-FBB0-FC7515B6BE2F}"/>
              </a:ext>
            </a:extLst>
          </p:cNvPr>
          <p:cNvPicPr>
            <a:picLocks noChangeAspect="1"/>
          </p:cNvPicPr>
          <p:nvPr/>
        </p:nvPicPr>
        <p:blipFill>
          <a:blip r:embed="rId2"/>
          <a:stretch>
            <a:fillRect/>
          </a:stretch>
        </p:blipFill>
        <p:spPr>
          <a:xfrm>
            <a:off x="5587887" y="2018590"/>
            <a:ext cx="6380329" cy="3914823"/>
          </a:xfrm>
          <a:prstGeom prst="rect">
            <a:avLst/>
          </a:prstGeom>
        </p:spPr>
      </p:pic>
    </p:spTree>
    <p:extLst>
      <p:ext uri="{BB962C8B-B14F-4D97-AF65-F5344CB8AC3E}">
        <p14:creationId xmlns:p14="http://schemas.microsoft.com/office/powerpoint/2010/main" val="638690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7D401-9A9F-A6A2-E59F-BFF8DF7519D3}"/>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C87EC1A4-F011-2E18-FD29-FA7A2166B83E}"/>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Equitable Pay: Intersection Analysis</a:t>
            </a:r>
            <a:endParaRPr sz="3600" dirty="0"/>
          </a:p>
        </p:txBody>
      </p:sp>
      <p:sp>
        <p:nvSpPr>
          <p:cNvPr id="16" name="Content Placeholder 2">
            <a:extLst>
              <a:ext uri="{FF2B5EF4-FFF2-40B4-BE49-F238E27FC236}">
                <a16:creationId xmlns:a16="http://schemas.microsoft.com/office/drawing/2014/main" id="{57E65B05-CE6E-E2D8-24FB-AE384B5D1595}"/>
              </a:ext>
            </a:extLst>
          </p:cNvPr>
          <p:cNvSpPr txBox="1">
            <a:spLocks/>
          </p:cNvSpPr>
          <p:nvPr/>
        </p:nvSpPr>
        <p:spPr>
          <a:xfrm>
            <a:off x="750250" y="2039007"/>
            <a:ext cx="4577215" cy="335499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r>
              <a:rPr lang="en-US" sz="1100" i="0" u="none" strike="noStrike" dirty="0">
                <a:solidFill>
                  <a:srgbClr val="000000"/>
                </a:solidFill>
                <a:effectLst/>
                <a:latin typeface="Arial" panose="020B0604020202020204" pitchFamily="34" charset="0"/>
                <a:cs typeface="Arial" panose="020B0604020202020204" pitchFamily="34" charset="0"/>
              </a:rPr>
              <a:t>Post-hoc Analysis</a:t>
            </a:r>
            <a:endParaRPr lang="en-US" sz="1100" dirty="0">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Employed Tukey's Honest Significant Difference (HSD) test for pairwise comparisons between race-gender groups.</a:t>
            </a: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Significant finding</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The salary difference between White males and Black or African American males is significant, with a p-value of 0.0075776 and a confidence interval that does not include zero.</a:t>
            </a: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Focused Comparison</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Analyzed and summarized salary data specifically for White males and Black or African American males:</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Computed summary statistics (mean, median, standard deviation) for these groups.</a:t>
            </a:r>
            <a:endParaRPr lang="en-US" sz="1100" b="0" dirty="0">
              <a:solidFill>
                <a:srgbClr val="000000"/>
              </a:solidFill>
              <a:latin typeface="Arial" panose="020B0604020202020204" pitchFamily="34" charset="0"/>
              <a:cs typeface="Arial" panose="020B0604020202020204" pitchFamily="34" charset="0"/>
            </a:endParaRPr>
          </a:p>
          <a:p>
            <a:pPr marL="171450" indent="-171450" rtl="0">
              <a:buFontTx/>
              <a:buChar char="-"/>
            </a:pPr>
            <a:endParaRPr lang="en-US" sz="1100" b="0" i="0" u="none" strike="noStrike" dirty="0">
              <a:solidFill>
                <a:srgbClr val="000000"/>
              </a:solidFill>
              <a:effectLst/>
              <a:latin typeface="Arial" panose="020B0604020202020204" pitchFamily="34" charset="0"/>
              <a:cs typeface="Arial" panose="020B0604020202020204" pitchFamily="34" charset="0"/>
            </a:endParaRPr>
          </a:p>
          <a:p>
            <a:r>
              <a:rPr lang="en-US" sz="1100" i="0" u="none" strike="noStrike" dirty="0">
                <a:solidFill>
                  <a:srgbClr val="000000"/>
                </a:solidFill>
                <a:effectLst/>
                <a:latin typeface="Arial" panose="020B0604020202020204" pitchFamily="34" charset="0"/>
                <a:cs typeface="Arial" panose="020B0604020202020204" pitchFamily="34" charset="0"/>
              </a:rPr>
              <a:t>White:1 - Black or African American:1</a:t>
            </a:r>
            <a:br>
              <a:rPr lang="en-US" sz="1100" b="0" i="0" u="none" strike="noStrike" dirty="0">
                <a:solidFill>
                  <a:srgbClr val="000000"/>
                </a:solidFill>
                <a:effectLst/>
                <a:latin typeface="Arial" panose="020B0604020202020204" pitchFamily="34" charset="0"/>
                <a:cs typeface="Arial" panose="020B0604020202020204" pitchFamily="34" charset="0"/>
              </a:rPr>
            </a:br>
            <a:r>
              <a:rPr lang="en-US" sz="1100" b="0" i="0" u="none" strike="noStrike" dirty="0">
                <a:solidFill>
                  <a:srgbClr val="000000"/>
                </a:solidFill>
                <a:effectLst/>
                <a:latin typeface="Arial" panose="020B0604020202020204" pitchFamily="34" charset="0"/>
                <a:cs typeface="Arial" panose="020B0604020202020204" pitchFamily="34" charset="0"/>
              </a:rPr>
              <a:t>This is one of the few comparisons with a significant p-value (0.0075776), suggesting that there is a significant difference in salary between these groups. The confidence interval does not include zero, confirming a meaningful difference.</a:t>
            </a:r>
            <a:br>
              <a:rPr lang="en-US" sz="1100" dirty="0">
                <a:latin typeface="Arial" panose="020B0604020202020204" pitchFamily="34" charset="0"/>
                <a:cs typeface="Arial" panose="020B0604020202020204" pitchFamily="34" charset="0"/>
              </a:rPr>
            </a:br>
            <a:endParaRPr lang="en-US" sz="1100" b="0" dirty="0">
              <a:solidFill>
                <a:srgbClr val="000000">
                  <a:alpha val="100000"/>
                </a:srgbClr>
              </a:solidFill>
              <a:latin typeface="Arial" panose="020B0604020202020204" pitchFamily="34" charset="0"/>
              <a:cs typeface="Arial" panose="020B0604020202020204" pitchFamily="34" charset="0"/>
              <a:sym typeface="Arial"/>
            </a:endParaRPr>
          </a:p>
          <a:p>
            <a:pPr rtl="0"/>
            <a:endParaRPr lang="en-US" sz="1100" b="0" i="0" u="none" strike="noStrike" dirty="0">
              <a:solidFill>
                <a:srgbClr val="000000"/>
              </a:solidFill>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06C211CF-EF43-AF66-1E2A-5B97AB3E98AD}"/>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Are there areas of the company where pay is not equitable?</a:t>
            </a:r>
          </a:p>
        </p:txBody>
      </p:sp>
      <p:pic>
        <p:nvPicPr>
          <p:cNvPr id="5" name="Picture 4" descr="A graph of a distribution of black and white&#10;&#10;Description automatically generated">
            <a:extLst>
              <a:ext uri="{FF2B5EF4-FFF2-40B4-BE49-F238E27FC236}">
                <a16:creationId xmlns:a16="http://schemas.microsoft.com/office/drawing/2014/main" id="{457B5E6D-167B-AB74-01BB-6F8C2956A038}"/>
              </a:ext>
            </a:extLst>
          </p:cNvPr>
          <p:cNvPicPr>
            <a:picLocks noChangeAspect="1"/>
          </p:cNvPicPr>
          <p:nvPr/>
        </p:nvPicPr>
        <p:blipFill>
          <a:blip r:embed="rId2"/>
          <a:stretch>
            <a:fillRect/>
          </a:stretch>
        </p:blipFill>
        <p:spPr>
          <a:xfrm>
            <a:off x="5947143" y="1885776"/>
            <a:ext cx="5694301" cy="3508230"/>
          </a:xfrm>
          <a:prstGeom prst="rect">
            <a:avLst/>
          </a:prstGeom>
        </p:spPr>
      </p:pic>
      <p:pic>
        <p:nvPicPr>
          <p:cNvPr id="8" name="Picture 7" descr="A blue and white rectangular box with black text and numbers&#10;&#10;Description automatically generated">
            <a:extLst>
              <a:ext uri="{FF2B5EF4-FFF2-40B4-BE49-F238E27FC236}">
                <a16:creationId xmlns:a16="http://schemas.microsoft.com/office/drawing/2014/main" id="{9477AE9E-E996-E6FF-7CDA-D0010850D8F6}"/>
              </a:ext>
            </a:extLst>
          </p:cNvPr>
          <p:cNvPicPr>
            <a:picLocks noChangeAspect="1"/>
          </p:cNvPicPr>
          <p:nvPr/>
        </p:nvPicPr>
        <p:blipFill>
          <a:blip r:embed="rId3"/>
          <a:stretch>
            <a:fillRect/>
          </a:stretch>
        </p:blipFill>
        <p:spPr>
          <a:xfrm>
            <a:off x="2209799" y="5543428"/>
            <a:ext cx="7772400" cy="1137205"/>
          </a:xfrm>
          <a:prstGeom prst="rect">
            <a:avLst/>
          </a:prstGeom>
        </p:spPr>
      </p:pic>
    </p:spTree>
    <p:extLst>
      <p:ext uri="{BB962C8B-B14F-4D97-AF65-F5344CB8AC3E}">
        <p14:creationId xmlns:p14="http://schemas.microsoft.com/office/powerpoint/2010/main" val="1730381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CB09-8026-374C-B427-6BF6FD64FAB7}"/>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2E56AEE2-C283-4146-741C-85F30A80D1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PREDICTING</a:t>
            </a:r>
            <a:br>
              <a:rPr lang="en-US" dirty="0"/>
            </a:br>
            <a:r>
              <a:rPr lang="en-US" dirty="0"/>
              <a:t>TERMINATION</a:t>
            </a:r>
            <a:endParaRPr dirty="0"/>
          </a:p>
        </p:txBody>
      </p:sp>
    </p:spTree>
    <p:extLst>
      <p:ext uri="{BB962C8B-B14F-4D97-AF65-F5344CB8AC3E}">
        <p14:creationId xmlns:p14="http://schemas.microsoft.com/office/powerpoint/2010/main" val="260963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1C5FD-3C1F-ED1F-104C-C9A47754D78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CA38172B-413F-1E0B-450A-DAC68147D448}"/>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Predicting Termination: Attempt 1</a:t>
            </a:r>
            <a:endParaRPr sz="3600" dirty="0"/>
          </a:p>
        </p:txBody>
      </p:sp>
      <p:sp>
        <p:nvSpPr>
          <p:cNvPr id="16" name="Content Placeholder 2">
            <a:extLst>
              <a:ext uri="{FF2B5EF4-FFF2-40B4-BE49-F238E27FC236}">
                <a16:creationId xmlns:a16="http://schemas.microsoft.com/office/drawing/2014/main" id="{B906F17C-384A-EE5E-F439-56FC8F06004D}"/>
              </a:ext>
            </a:extLst>
          </p:cNvPr>
          <p:cNvSpPr txBox="1">
            <a:spLocks/>
          </p:cNvSpPr>
          <p:nvPr/>
        </p:nvSpPr>
        <p:spPr>
          <a:xfrm>
            <a:off x="588105" y="1839430"/>
            <a:ext cx="5486399" cy="4695192"/>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Initial Data Preparation</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Utilized variables such as Age, Salary, </a:t>
            </a:r>
            <a:r>
              <a:rPr lang="en-US" sz="1200" b="0" i="0" u="none" strike="noStrike" dirty="0" err="1">
                <a:solidFill>
                  <a:srgbClr val="000000"/>
                </a:solidFill>
                <a:effectLst/>
                <a:latin typeface="Arial" panose="020B0604020202020204" pitchFamily="34" charset="0"/>
                <a:cs typeface="Arial" panose="020B0604020202020204" pitchFamily="34" charset="0"/>
              </a:rPr>
              <a:t>DeptID</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PerfScoreID</a:t>
            </a:r>
            <a:r>
              <a:rPr lang="en-US" sz="1200" b="0" i="0" u="none" strike="noStrike" dirty="0">
                <a:solidFill>
                  <a:srgbClr val="000000"/>
                </a:solidFill>
                <a:effectLst/>
                <a:latin typeface="Arial" panose="020B0604020202020204" pitchFamily="34" charset="0"/>
                <a:cs typeface="Arial" panose="020B0604020202020204" pitchFamily="34" charset="0"/>
              </a:rPr>
              <a:t>, and Absences.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Categorical variables were encoded where necessary; data was split into training and testing sets.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First Model (Full Factors)</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Model Type: Logistic Regression with all selected factors.</a:t>
            </a: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Key Metric: Accuracy of 64.15%, with significant sensitivity (88.89%) but low specificity (11.76%).</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Refinement Based on Significance</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Only "Absences" was statistically significant in predicting termination.</a:t>
            </a: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A simplified model was created using only Absences as the predictor.</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Second Model (Absences Only)</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Model Type: Logistic Regression with Absences as the sole factor.</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Key Metric: Accuracy of 67.92%, achieving perfect sensitivity (100%) but with no ability to correctly predict non-terminations (0% specificity).</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br>
              <a:rPr lang="en-US" sz="1200" b="0" dirty="0">
                <a:effectLst/>
                <a:latin typeface="Arial" panose="020B0604020202020204" pitchFamily="34" charset="0"/>
                <a:cs typeface="Arial" panose="020B0604020202020204" pitchFamily="34" charset="0"/>
              </a:rPr>
            </a:br>
            <a:r>
              <a:rPr lang="en-US" sz="1200" i="0" u="none" strike="noStrike" dirty="0">
                <a:solidFill>
                  <a:srgbClr val="000000"/>
                </a:solidFill>
                <a:effectLst/>
                <a:latin typeface="Arial" panose="020B0604020202020204" pitchFamily="34" charset="0"/>
                <a:cs typeface="Arial" panose="020B0604020202020204" pitchFamily="34" charset="0"/>
              </a:rPr>
              <a:t>Essential Metrics</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First Model:</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Sensitivity: 88.89%</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Specificity: 11.76%</a:t>
            </a:r>
            <a:endParaRPr lang="en-US" sz="1200" b="0" dirty="0">
              <a:effectLst/>
              <a:latin typeface="Arial" panose="020B0604020202020204" pitchFamily="34" charset="0"/>
              <a:cs typeface="Arial" panose="020B0604020202020204" pitchFamily="34" charset="0"/>
            </a:endParaRPr>
          </a:p>
          <a:p>
            <a:pPr marL="171450" indent="-171450" rtl="0">
              <a:spcBef>
                <a:spcPts val="0"/>
              </a:spcBef>
              <a:spcAft>
                <a:spcPts val="0"/>
              </a:spcAft>
              <a:buFontTx/>
              <a:buChar char="-"/>
            </a:pPr>
            <a:r>
              <a:rPr lang="en-US" sz="1200" b="0" i="0" u="none" strike="noStrike" dirty="0">
                <a:solidFill>
                  <a:srgbClr val="000000"/>
                </a:solidFill>
                <a:effectLst/>
                <a:latin typeface="Arial" panose="020B0604020202020204" pitchFamily="34" charset="0"/>
                <a:cs typeface="Arial" panose="020B0604020202020204" pitchFamily="34" charset="0"/>
              </a:rPr>
              <a:t>Kappa: 0.0079</a:t>
            </a:r>
          </a:p>
        </p:txBody>
      </p:sp>
      <p:sp>
        <p:nvSpPr>
          <p:cNvPr id="6" name="Content Placeholder 2">
            <a:extLst>
              <a:ext uri="{FF2B5EF4-FFF2-40B4-BE49-F238E27FC236}">
                <a16:creationId xmlns:a16="http://schemas.microsoft.com/office/drawing/2014/main" id="{CA7E230B-7929-F208-5BA3-12F5DDACFE8C}"/>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Can we predict who is going to terminate and who isn't? What level of accuracy can we achieve on this?</a:t>
            </a:r>
          </a:p>
        </p:txBody>
      </p:sp>
      <p:sp>
        <p:nvSpPr>
          <p:cNvPr id="4" name="TextBox 3">
            <a:extLst>
              <a:ext uri="{FF2B5EF4-FFF2-40B4-BE49-F238E27FC236}">
                <a16:creationId xmlns:a16="http://schemas.microsoft.com/office/drawing/2014/main" id="{AC8208B0-C7AF-D259-3196-B029EEB233D2}"/>
              </a:ext>
            </a:extLst>
          </p:cNvPr>
          <p:cNvSpPr txBox="1"/>
          <p:nvPr/>
        </p:nvSpPr>
        <p:spPr>
          <a:xfrm>
            <a:off x="6578469" y="2017027"/>
            <a:ext cx="5007935" cy="4708981"/>
          </a:xfrm>
          <a:prstGeom prst="rect">
            <a:avLst/>
          </a:prstGeom>
          <a:noFill/>
        </p:spPr>
        <p:txBody>
          <a:bodyPr wrap="square" rtlCol="0">
            <a:spAutoFit/>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Conclusion</a:t>
            </a:r>
            <a:endParaRPr lang="en-US" sz="1200" b="1"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First Model: Better for predicting terminations but poor at non-terminations.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Second Model: High sensitivity with no specificity—predicts all as terminated.</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Neither model reached satisfactory performance levels.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Recommendations</a:t>
            </a:r>
            <a:endParaRPr lang="en-US" sz="1200" b="1"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1. Feature Engineering</a:t>
            </a:r>
            <a:r>
              <a:rPr lang="en-US" sz="1200" dirty="0">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Explore additional variables or derived metrics, such as work performance trends, engagement scores, or interactions between variables.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2. Advanced Modeling</a:t>
            </a:r>
            <a:r>
              <a:rPr lang="en-US" sz="1200" dirty="0">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Implement machine learning techniques such as decision trees, random forests, or gradient boosting to capture complex patterns.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3. Data Enrichment</a:t>
            </a:r>
            <a:r>
              <a:rPr lang="en-US" sz="1200" dirty="0">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Collect more diverse data points, perhaps including qualitative measures from employee surveys or exit interviews.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4. Cross-Validation: Use robust cross-validation techniques to better assess model stability and performance across different samples.</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a:p>
            <a:endParaRPr lang="en-US" sz="1200" dirty="0"/>
          </a:p>
        </p:txBody>
      </p:sp>
      <p:sp>
        <p:nvSpPr>
          <p:cNvPr id="7" name="TextBox 6">
            <a:extLst>
              <a:ext uri="{FF2B5EF4-FFF2-40B4-BE49-F238E27FC236}">
                <a16:creationId xmlns:a16="http://schemas.microsoft.com/office/drawing/2014/main" id="{E68E5D6E-2446-F996-5D25-21A1FF529635}"/>
              </a:ext>
            </a:extLst>
          </p:cNvPr>
          <p:cNvSpPr txBox="1"/>
          <p:nvPr/>
        </p:nvSpPr>
        <p:spPr>
          <a:xfrm>
            <a:off x="2434856" y="5380736"/>
            <a:ext cx="1447832" cy="1015663"/>
          </a:xfrm>
          <a:prstGeom prst="rect">
            <a:avLst/>
          </a:prstGeom>
          <a:noFill/>
        </p:spPr>
        <p:txBody>
          <a:bodyPr wrap="none" rtlCol="0">
            <a:spAutoFit/>
          </a:bodyPr>
          <a:lstStyle/>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Second Model:</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Sensitivity: 100%</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Specificity: 0%</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Kappa: 0</a:t>
            </a:r>
            <a:endParaRPr lang="en-US" sz="1200" b="0" dirty="0">
              <a:effectLst/>
              <a:latin typeface="Arial" panose="020B0604020202020204" pitchFamily="34" charset="0"/>
              <a:cs typeface="Arial" panose="020B0604020202020204" pitchFamily="34" charset="0"/>
            </a:endParaRPr>
          </a:p>
          <a:p>
            <a:endParaRPr lang="en-US" sz="1200" dirty="0"/>
          </a:p>
        </p:txBody>
      </p:sp>
    </p:spTree>
    <p:extLst>
      <p:ext uri="{BB962C8B-B14F-4D97-AF65-F5344CB8AC3E}">
        <p14:creationId xmlns:p14="http://schemas.microsoft.com/office/powerpoint/2010/main" val="1837703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63D27-2193-7783-5DAE-D5959A9D6A5C}"/>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58FD66D8-4A4F-9BAB-703F-C06878BC27B4}"/>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Predicting Termination: Attempt 2 “Prep”</a:t>
            </a:r>
            <a:endParaRPr sz="3600" dirty="0"/>
          </a:p>
        </p:txBody>
      </p:sp>
      <p:sp>
        <p:nvSpPr>
          <p:cNvPr id="16" name="Content Placeholder 2">
            <a:extLst>
              <a:ext uri="{FF2B5EF4-FFF2-40B4-BE49-F238E27FC236}">
                <a16:creationId xmlns:a16="http://schemas.microsoft.com/office/drawing/2014/main" id="{E07F4EC6-BCC6-CE09-20A9-C61FBB4E5B4F}"/>
              </a:ext>
            </a:extLst>
          </p:cNvPr>
          <p:cNvSpPr txBox="1">
            <a:spLocks/>
          </p:cNvSpPr>
          <p:nvPr/>
        </p:nvSpPr>
        <p:spPr>
          <a:xfrm>
            <a:off x="1169127" y="2207293"/>
            <a:ext cx="9239067" cy="2743080"/>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r>
              <a:rPr lang="en-US" sz="1100" i="0" u="none" strike="noStrike" dirty="0">
                <a:solidFill>
                  <a:srgbClr val="000000"/>
                </a:solidFill>
                <a:effectLst/>
                <a:latin typeface="Arial" panose="020B0604020202020204" pitchFamily="34" charset="0"/>
                <a:cs typeface="Arial" panose="020B0604020202020204" pitchFamily="34" charset="0"/>
              </a:rPr>
              <a:t>Data Cleaning</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Removed duplicates based on `</a:t>
            </a:r>
            <a:r>
              <a:rPr lang="en-US" sz="1100" b="0" i="0" u="none" strike="noStrike" dirty="0" err="1">
                <a:solidFill>
                  <a:srgbClr val="000000"/>
                </a:solidFill>
                <a:effectLst/>
                <a:latin typeface="Arial" panose="020B0604020202020204" pitchFamily="34" charset="0"/>
                <a:cs typeface="Arial" panose="020B0604020202020204" pitchFamily="34" charset="0"/>
              </a:rPr>
              <a:t>EmpID</a:t>
            </a:r>
            <a:r>
              <a:rPr lang="en-US" sz="1100" b="0" i="0" u="none" strike="noStrike" dirty="0">
                <a:solidFill>
                  <a:srgbClr val="000000"/>
                </a:solidFill>
                <a:effectLst/>
                <a:latin typeface="Arial" panose="020B0604020202020204" pitchFamily="34" charset="0"/>
                <a:cs typeface="Arial" panose="020B0604020202020204" pitchFamily="34" charset="0"/>
              </a:rPr>
              <a:t>`.</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Converted non-numeric variables to factors for modeling readiness.</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Handling Missing Values: </a:t>
            </a:r>
          </a:p>
          <a:p>
            <a:pPr rtl="0"/>
            <a:r>
              <a:rPr lang="en-US" sz="1100" b="0" i="0" u="none" strike="noStrike" dirty="0">
                <a:solidFill>
                  <a:srgbClr val="000000"/>
                </a:solidFill>
                <a:effectLst/>
                <a:latin typeface="Arial" panose="020B0604020202020204" pitchFamily="34" charset="0"/>
                <a:cs typeface="Arial" panose="020B0604020202020204" pitchFamily="34" charset="0"/>
              </a:rPr>
              <a:t>        • Filled missing `</a:t>
            </a:r>
            <a:r>
              <a:rPr lang="en-US" sz="1100" b="0" i="0" u="none" strike="noStrike" dirty="0" err="1">
                <a:solidFill>
                  <a:srgbClr val="000000"/>
                </a:solidFill>
                <a:effectLst/>
                <a:latin typeface="Arial" panose="020B0604020202020204" pitchFamily="34" charset="0"/>
                <a:cs typeface="Arial" panose="020B0604020202020204" pitchFamily="34" charset="0"/>
              </a:rPr>
              <a:t>ManagerID</a:t>
            </a:r>
            <a:r>
              <a:rPr lang="en-US" sz="1100" b="0" i="0" u="none" strike="noStrike" dirty="0">
                <a:solidFill>
                  <a:srgbClr val="000000"/>
                </a:solidFill>
                <a:effectLst/>
                <a:latin typeface="Arial" panose="020B0604020202020204" pitchFamily="34" charset="0"/>
                <a:cs typeface="Arial" panose="020B0604020202020204" pitchFamily="34" charset="0"/>
              </a:rPr>
              <a:t>` using the most frequent ID for each `</a:t>
            </a:r>
            <a:r>
              <a:rPr lang="en-US" sz="1100" b="0" i="0" u="none" strike="noStrike" dirty="0" err="1">
                <a:solidFill>
                  <a:srgbClr val="000000"/>
                </a:solidFill>
                <a:effectLst/>
                <a:latin typeface="Arial" panose="020B0604020202020204" pitchFamily="34" charset="0"/>
                <a:cs typeface="Arial" panose="020B0604020202020204" pitchFamily="34" charset="0"/>
              </a:rPr>
              <a:t>ManagerName</a:t>
            </a:r>
            <a:r>
              <a:rPr lang="en-US" sz="1100" b="0" i="0" u="none" strike="noStrike" dirty="0">
                <a:solidFill>
                  <a:srgbClr val="000000"/>
                </a:solidFill>
                <a:effectLst/>
                <a:latin typeface="Arial" panose="020B0604020202020204" pitchFamily="34" charset="0"/>
                <a:cs typeface="Arial" panose="020B0604020202020204" pitchFamily="34" charset="0"/>
              </a:rPr>
              <a:t>`.</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 Addressed NAs in `</a:t>
            </a:r>
            <a:r>
              <a:rPr lang="en-US" sz="1100" b="0" i="0" u="none" strike="noStrike" dirty="0" err="1">
                <a:solidFill>
                  <a:srgbClr val="000000"/>
                </a:solidFill>
                <a:effectLst/>
                <a:latin typeface="Arial" panose="020B0604020202020204" pitchFamily="34" charset="0"/>
                <a:cs typeface="Arial" panose="020B0604020202020204" pitchFamily="34" charset="0"/>
              </a:rPr>
              <a:t>DateofTermination</a:t>
            </a:r>
            <a:r>
              <a:rPr lang="en-US" sz="1100" b="0" i="0" u="none" strike="noStrike" dirty="0">
                <a:solidFill>
                  <a:srgbClr val="000000"/>
                </a:solidFill>
                <a:effectLst/>
                <a:latin typeface="Arial" panose="020B0604020202020204" pitchFamily="34" charset="0"/>
                <a:cs typeface="Arial" panose="020B0604020202020204" pitchFamily="34" charset="0"/>
              </a:rPr>
              <a:t>` by substituting with a reference date for active employees.</a:t>
            </a:r>
          </a:p>
          <a:p>
            <a:pPr rtl="0"/>
            <a:endParaRPr lang="en-US" sz="1100" b="0" i="0" u="none" strike="noStrike" dirty="0">
              <a:solidFill>
                <a:srgbClr val="000000"/>
              </a:solidFill>
              <a:effectLst/>
              <a:latin typeface="Arial" panose="020B0604020202020204" pitchFamily="34" charset="0"/>
              <a:cs typeface="Arial" panose="020B0604020202020204" pitchFamily="34" charset="0"/>
            </a:endParaRP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Feature Engineering</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Age and Tenure: Engineered `Age` from `DOB` and calculated `Tenure` for both active and terminated employees.</a:t>
            </a:r>
          </a:p>
          <a:p>
            <a:pPr rtl="0"/>
            <a:endParaRPr lang="en-US" sz="1100" b="0" i="0" u="none" strike="noStrike" dirty="0">
              <a:solidFill>
                <a:srgbClr val="000000"/>
              </a:solidFill>
              <a:effectLst/>
              <a:latin typeface="Arial" panose="020B0604020202020204" pitchFamily="34" charset="0"/>
              <a:cs typeface="Arial" panose="020B0604020202020204" pitchFamily="34" charset="0"/>
            </a:endParaRP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Data Transformation</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Selection of Features: Excluded identifiers and less predictive variables (e.g., `</a:t>
            </a:r>
            <a:r>
              <a:rPr lang="en-US" sz="1100" b="0" i="0" u="none" strike="noStrike" dirty="0" err="1">
                <a:solidFill>
                  <a:srgbClr val="000000"/>
                </a:solidFill>
                <a:effectLst/>
                <a:latin typeface="Arial" panose="020B0604020202020204" pitchFamily="34" charset="0"/>
                <a:cs typeface="Arial" panose="020B0604020202020204" pitchFamily="34" charset="0"/>
              </a:rPr>
              <a:t>Employee_Name</a:t>
            </a:r>
            <a:r>
              <a:rPr lang="en-US" sz="1100" b="0" i="0" u="none" strike="noStrike" dirty="0">
                <a:solidFill>
                  <a:srgbClr val="000000"/>
                </a:solidFill>
                <a:effectLst/>
                <a:latin typeface="Arial" panose="020B0604020202020204" pitchFamily="34" charset="0"/>
                <a:cs typeface="Arial" panose="020B0604020202020204" pitchFamily="34" charset="0"/>
              </a:rPr>
              <a:t>`, `</a:t>
            </a:r>
            <a:r>
              <a:rPr lang="en-US" sz="1100" b="0" i="0" u="none" strike="noStrike" dirty="0" err="1">
                <a:solidFill>
                  <a:srgbClr val="000000"/>
                </a:solidFill>
                <a:effectLst/>
                <a:latin typeface="Arial" panose="020B0604020202020204" pitchFamily="34" charset="0"/>
                <a:cs typeface="Arial" panose="020B0604020202020204" pitchFamily="34" charset="0"/>
              </a:rPr>
              <a:t>EmpID</a:t>
            </a:r>
            <a:r>
              <a:rPr lang="en-US" sz="1100" b="0" i="0" u="none" strike="noStrike" dirty="0">
                <a:solidFill>
                  <a:srgbClr val="000000"/>
                </a:solidFill>
                <a:effectLst/>
                <a:latin typeface="Arial" panose="020B0604020202020204" pitchFamily="34" charset="0"/>
                <a:cs typeface="Arial" panose="020B0604020202020204" pitchFamily="34" charset="0"/>
              </a:rPr>
              <a:t>`).</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Scaling:</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Scaled numerical features for improved model performance.</a:t>
            </a:r>
            <a:endParaRPr lang="en-US" sz="1100" b="0" dirty="0">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B825AE96-39C9-54B5-42D2-0D7CF94A0722}"/>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Can we predict who is going to terminate and who isn't? What level of accuracy can we achieve on this?</a:t>
            </a:r>
          </a:p>
        </p:txBody>
      </p:sp>
    </p:spTree>
    <p:extLst>
      <p:ext uri="{BB962C8B-B14F-4D97-AF65-F5344CB8AC3E}">
        <p14:creationId xmlns:p14="http://schemas.microsoft.com/office/powerpoint/2010/main" val="27557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C234F-25B6-12A7-2558-C8113011A802}"/>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466C95D9-BD7E-121C-440A-3697807AFBFE}"/>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Predicting Termination: Attempt 2</a:t>
            </a:r>
            <a:endParaRPr sz="3600" dirty="0"/>
          </a:p>
        </p:txBody>
      </p:sp>
      <p:sp>
        <p:nvSpPr>
          <p:cNvPr id="16" name="Content Placeholder 2">
            <a:extLst>
              <a:ext uri="{FF2B5EF4-FFF2-40B4-BE49-F238E27FC236}">
                <a16:creationId xmlns:a16="http://schemas.microsoft.com/office/drawing/2014/main" id="{960185A2-D055-6F5C-A1C9-E8A683823740}"/>
              </a:ext>
            </a:extLst>
          </p:cNvPr>
          <p:cNvSpPr txBox="1">
            <a:spLocks/>
          </p:cNvSpPr>
          <p:nvPr/>
        </p:nvSpPr>
        <p:spPr>
          <a:xfrm>
            <a:off x="281984" y="1605513"/>
            <a:ext cx="5486399" cy="4695192"/>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rtl="0"/>
            <a:r>
              <a:rPr lang="en-US" sz="1100" i="0" u="none" strike="noStrike" dirty="0">
                <a:solidFill>
                  <a:srgbClr val="000000"/>
                </a:solidFill>
                <a:effectLst/>
                <a:latin typeface="Arial" panose="020B0604020202020204" pitchFamily="34" charset="0"/>
                <a:cs typeface="Arial" panose="020B0604020202020204" pitchFamily="34" charset="0"/>
              </a:rPr>
              <a:t>Modeling</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Predictive Modeling:</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Employed `</a:t>
            </a:r>
            <a:r>
              <a:rPr lang="en-US" sz="1100" b="0" i="0" u="none" strike="noStrike" dirty="0" err="1">
                <a:solidFill>
                  <a:srgbClr val="000000"/>
                </a:solidFill>
                <a:effectLst/>
                <a:latin typeface="Arial" panose="020B0604020202020204" pitchFamily="34" charset="0"/>
                <a:cs typeface="Arial" panose="020B0604020202020204" pitchFamily="34" charset="0"/>
              </a:rPr>
              <a:t>glmnet</a:t>
            </a:r>
            <a:r>
              <a:rPr lang="en-US" sz="1100" b="0" i="0" u="none" strike="noStrike" dirty="0">
                <a:solidFill>
                  <a:srgbClr val="000000"/>
                </a:solidFill>
                <a:effectLst/>
                <a:latin typeface="Arial" panose="020B0604020202020204" pitchFamily="34" charset="0"/>
                <a:cs typeface="Arial" panose="020B0604020202020204" pitchFamily="34" charset="0"/>
              </a:rPr>
              <a:t>` (Lasso/Ridge regression) with cross-validation for predicting termination (`</a:t>
            </a:r>
            <a:r>
              <a:rPr lang="en-US" sz="1100" b="0" i="0" u="none" strike="noStrike" dirty="0" err="1">
                <a:solidFill>
                  <a:srgbClr val="000000"/>
                </a:solidFill>
                <a:effectLst/>
                <a:latin typeface="Arial" panose="020B0604020202020204" pitchFamily="34" charset="0"/>
                <a:cs typeface="Arial" panose="020B0604020202020204" pitchFamily="34" charset="0"/>
              </a:rPr>
              <a:t>Termd</a:t>
            </a:r>
            <a:r>
              <a:rPr lang="en-US" sz="1100" b="0" i="0" u="none" strike="noStrike" dirty="0">
                <a:solidFill>
                  <a:srgbClr val="000000"/>
                </a:solidFill>
                <a:effectLst/>
                <a:latin typeface="Arial" panose="020B0604020202020204" pitchFamily="34" charset="0"/>
                <a:cs typeface="Arial" panose="020B0604020202020204" pitchFamily="34" charset="0"/>
              </a:rPr>
              <a:t>`).</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Model Evaluation</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Achieved perfect accuracy on test data, suggesting potential overfitting.</a:t>
            </a:r>
          </a:p>
          <a:p>
            <a:pPr rtl="0"/>
            <a:endParaRPr lang="en-US" sz="1100" b="0" i="0" u="none" strike="noStrike" dirty="0">
              <a:solidFill>
                <a:srgbClr val="000000"/>
              </a:solidFill>
              <a:effectLst/>
              <a:latin typeface="Arial" panose="020B0604020202020204" pitchFamily="34" charset="0"/>
              <a:cs typeface="Arial" panose="020B0604020202020204" pitchFamily="34" charset="0"/>
            </a:endParaRPr>
          </a:p>
          <a:p>
            <a:pPr rtl="0"/>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Findings</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Predictive Capability</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The model demonstrated a high ability to correctly predict termination status with 100% accuracy on the test dataset.</a:t>
            </a:r>
            <a:endParaRPr lang="en-US" sz="1100" b="0" dirty="0">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Concerns of Overfitting: Perfect accuracy indicates a risk of overfitting. Further validation with unseen data is recommended.</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Visual Insights:</a:t>
            </a:r>
            <a:r>
              <a:rPr lang="en-US" sz="1100" b="0" i="0" u="none" strike="noStrike" dirty="0">
                <a:solidFill>
                  <a:srgbClr val="000000"/>
                </a:solidFill>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Generated variable importance plots to highlight key features impacting predictions.</a:t>
            </a: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marL="171450" indent="-171450" rtl="0">
              <a:buFontTx/>
              <a:buChar char="-"/>
            </a:pPr>
            <a:endParaRPr lang="en-US" sz="1100" b="0" dirty="0">
              <a:effectLst/>
              <a:latin typeface="Arial" panose="020B0604020202020204" pitchFamily="34" charset="0"/>
              <a:cs typeface="Arial" panose="020B0604020202020204" pitchFamily="34" charset="0"/>
            </a:endParaRPr>
          </a:p>
          <a:p>
            <a:pPr rtl="0"/>
            <a:r>
              <a:rPr lang="en-US" sz="1100" i="0" u="none" strike="noStrike" dirty="0">
                <a:solidFill>
                  <a:srgbClr val="000000"/>
                </a:solidFill>
                <a:effectLst/>
                <a:latin typeface="Arial" panose="020B0604020202020204" pitchFamily="34" charset="0"/>
                <a:cs typeface="Arial" panose="020B0604020202020204" pitchFamily="34" charset="0"/>
              </a:rPr>
              <a:t>Recommendations</a:t>
            </a:r>
            <a:endParaRPr lang="en-US" sz="110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Model Validation:</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Validate on external data to ensure generalizability.</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Feature Review:</a:t>
            </a:r>
            <a:r>
              <a:rPr lang="en-US" sz="1100" b="0" dirty="0">
                <a:latin typeface="Arial" panose="020B0604020202020204" pitchFamily="34" charset="0"/>
                <a:cs typeface="Arial" panose="020B0604020202020204" pitchFamily="34" charset="0"/>
              </a:rPr>
              <a:t> </a:t>
            </a:r>
            <a:r>
              <a:rPr lang="en-US" sz="1100" b="0" i="0" u="none" strike="noStrike" dirty="0">
                <a:solidFill>
                  <a:srgbClr val="000000"/>
                </a:solidFill>
                <a:effectLst/>
                <a:latin typeface="Arial" panose="020B0604020202020204" pitchFamily="34" charset="0"/>
                <a:cs typeface="Arial" panose="020B0604020202020204" pitchFamily="34" charset="0"/>
              </a:rPr>
              <a:t>Consider refining features and exploration of potential overfit areas in the model.</a:t>
            </a:r>
            <a:endParaRPr lang="en-US" sz="1100" b="0" dirty="0">
              <a:effectLst/>
              <a:latin typeface="Arial" panose="020B0604020202020204" pitchFamily="34" charset="0"/>
              <a:cs typeface="Arial" panose="020B0604020202020204" pitchFamily="34" charset="0"/>
            </a:endParaRPr>
          </a:p>
          <a:p>
            <a:pPr rtl="0"/>
            <a:r>
              <a:rPr lang="en-US" sz="1100" b="0" i="0" u="none" strike="noStrike" dirty="0">
                <a:solidFill>
                  <a:srgbClr val="000000"/>
                </a:solidFill>
                <a:effectLst/>
                <a:latin typeface="Arial" panose="020B0604020202020204" pitchFamily="34" charset="0"/>
                <a:cs typeface="Arial" panose="020B0604020202020204" pitchFamily="34" charset="0"/>
              </a:rPr>
              <a:t>- Continuous Monitoring: Keep track of model performance over time, especially if applied in a real-world setting.</a:t>
            </a:r>
            <a:endParaRPr lang="en-US" sz="1100" b="0" dirty="0">
              <a:effectLst/>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6E134558-B6B7-65EE-E306-7DA85C665987}"/>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Can we predict who is going to terminate and who isn't? What level of accuracy can we achieve on this?</a:t>
            </a:r>
          </a:p>
        </p:txBody>
      </p:sp>
      <p:pic>
        <p:nvPicPr>
          <p:cNvPr id="5" name="Picture 4" descr="A graph with black dots&#10;&#10;Description automatically generated">
            <a:extLst>
              <a:ext uri="{FF2B5EF4-FFF2-40B4-BE49-F238E27FC236}">
                <a16:creationId xmlns:a16="http://schemas.microsoft.com/office/drawing/2014/main" id="{B0D49FFD-FF4E-46F3-436D-363BA0C69CD3}"/>
              </a:ext>
            </a:extLst>
          </p:cNvPr>
          <p:cNvPicPr>
            <a:picLocks noChangeAspect="1"/>
          </p:cNvPicPr>
          <p:nvPr/>
        </p:nvPicPr>
        <p:blipFill>
          <a:blip r:embed="rId2"/>
          <a:srcRect l="1343"/>
          <a:stretch/>
        </p:blipFill>
        <p:spPr>
          <a:xfrm>
            <a:off x="5714137" y="2157688"/>
            <a:ext cx="6195879" cy="3864740"/>
          </a:xfrm>
          <a:prstGeom prst="rect">
            <a:avLst/>
          </a:prstGeom>
        </p:spPr>
      </p:pic>
    </p:spTree>
    <p:extLst>
      <p:ext uri="{BB962C8B-B14F-4D97-AF65-F5344CB8AC3E}">
        <p14:creationId xmlns:p14="http://schemas.microsoft.com/office/powerpoint/2010/main" val="220123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34EFE-549C-535A-BD9B-713DDC112410}"/>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24E82F77-A877-F64C-1D94-648C6D04E5D1}"/>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CONCLUSION</a:t>
            </a:r>
            <a:endParaRPr dirty="0"/>
          </a:p>
        </p:txBody>
      </p:sp>
    </p:spTree>
    <p:extLst>
      <p:ext uri="{BB962C8B-B14F-4D97-AF65-F5344CB8AC3E}">
        <p14:creationId xmlns:p14="http://schemas.microsoft.com/office/powerpoint/2010/main" val="234087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17396"/>
            <a:ext cx="9718607" cy="763600"/>
          </a:xfrm>
        </p:spPr>
        <p:txBody>
          <a:bodyPr/>
          <a:lstStyle/>
          <a:p>
            <a:pPr marL="0" marR="0" algn="l">
              <a:lnSpc>
                <a:spcPct val="100000"/>
              </a:lnSpc>
              <a:spcBef>
                <a:spcPts val="0"/>
              </a:spcBef>
              <a:spcAft>
                <a:spcPts val="0"/>
              </a:spcAft>
              <a:buNone/>
            </a:pPr>
            <a:r>
              <a:t>Descriptive Statistics</a:t>
            </a:r>
          </a:p>
        </p:txBody>
      </p:sp>
      <p:graphicFrame>
        <p:nvGraphicFramePr>
          <p:cNvPr id="3" name="demographics_table_location"/>
          <p:cNvGraphicFramePr>
            <a:graphicFrameLocks noGrp="1"/>
          </p:cNvGraphicFramePr>
          <p:nvPr>
            <p:extLst>
              <p:ext uri="{D42A27DB-BD31-4B8C-83A1-F6EECF244321}">
                <p14:modId xmlns:p14="http://schemas.microsoft.com/office/powerpoint/2010/main" val="427148049"/>
              </p:ext>
            </p:extLst>
          </p:nvPr>
        </p:nvGraphicFramePr>
        <p:xfrm>
          <a:off x="4428230" y="2161292"/>
          <a:ext cx="3200400" cy="1767840"/>
        </p:xfrm>
        <a:graphic>
          <a:graphicData uri="http://schemas.openxmlformats.org/drawingml/2006/table">
            <a:tbl>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228600">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Metric</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4472C4">
                        <a:alpha val="100000"/>
                      </a:srgbClr>
                    </a:solidFill>
                  </a:tcPr>
                </a:tc>
                <a:tc>
                  <a:txBody>
                    <a:bodyPr/>
                    <a:lstStyle/>
                    <a:p>
                      <a:pPr marL="63500" marR="63500" algn="ctr">
                        <a:lnSpc>
                          <a:spcPct val="100000"/>
                        </a:lnSpc>
                        <a:spcBef>
                          <a:spcPts val="500"/>
                        </a:spcBef>
                        <a:spcAft>
                          <a:spcPts val="500"/>
                        </a:spcAft>
                        <a:buNone/>
                      </a:pPr>
                      <a:r>
                        <a:rPr sz="1100" b="1" i="0" u="none" cap="none">
                          <a:solidFill>
                            <a:srgbClr val="FFFFFF">
                              <a:alpha val="100000"/>
                            </a:srgbClr>
                          </a:solidFill>
                          <a:latin typeface="Helvetica"/>
                          <a:cs typeface="Helvetica"/>
                          <a:sym typeface="Helvetica"/>
                        </a:rPr>
                        <a:t>Value</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solidFill>
                      <a:prstDash val="solid"/>
                      <a:round/>
                      <a:headEnd type="none" w="med" len="med"/>
                      <a:tailEnd type="none" w="med" len="med"/>
                    </a:lnB>
                    <a:solidFill>
                      <a:srgbClr val="4472C4">
                        <a:alpha val="100000"/>
                      </a:srgbClr>
                    </a:solidFill>
                  </a:tcPr>
                </a:tc>
                <a:extLst>
                  <a:ext uri="{0D108BD9-81ED-4DB2-BD59-A6C34878D82A}">
                    <a16:rowId xmlns:a16="http://schemas.microsoft.com/office/drawing/2014/main" val="10000"/>
                  </a:ext>
                </a:extLst>
              </a:tr>
              <a:tr h="228600">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Employees</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311</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1"/>
                  </a:ext>
                </a:extLst>
              </a:tr>
              <a:tr h="228600">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Positions</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lang="en-US" sz="1100" dirty="0">
                          <a:latin typeface="Helvetica" pitchFamily="2" charset="0"/>
                        </a:rPr>
                        <a:t>30</a:t>
                      </a:r>
                      <a:endParaRPr sz="1100" b="0" i="0" u="none" cap="none" dirty="0">
                        <a:solidFill>
                          <a:srgbClr val="000000">
                            <a:alpha val="100000"/>
                          </a:srgbClr>
                        </a:solidFill>
                        <a:latin typeface="Helvetica" pitchFamily="2" charset="0"/>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solidFill>
                      <a:prstDash val="solid"/>
                      <a:round/>
                      <a:headEnd type="none" w="med" len="med"/>
                      <a:tailEnd type="none" w="med" len="me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2"/>
                  </a:ext>
                </a:extLst>
              </a:tr>
              <a:tr h="228600">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Departments</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6</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3"/>
                  </a:ext>
                </a:extLst>
              </a:tr>
              <a:tr h="228600">
                <a:tc>
                  <a:txBody>
                    <a:bodyPr/>
                    <a:lstStyle/>
                    <a:p>
                      <a:pPr marL="63500" marR="63500" algn="ctr">
                        <a:lnSpc>
                          <a:spcPct val="100000"/>
                        </a:lnSpc>
                        <a:spcBef>
                          <a:spcPts val="500"/>
                        </a:spcBef>
                        <a:spcAft>
                          <a:spcPts val="500"/>
                        </a:spcAft>
                        <a:buNone/>
                      </a:pPr>
                      <a:r>
                        <a:rPr lang="en-US" sz="1100" b="0" i="0" u="none" cap="none" dirty="0">
                          <a:solidFill>
                            <a:srgbClr val="000000">
                              <a:alpha val="100000"/>
                            </a:srgbClr>
                          </a:solidFill>
                          <a:latin typeface="Helvetica"/>
                          <a:cs typeface="Helvetica"/>
                          <a:sym typeface="Helvetica"/>
                        </a:rPr>
                        <a:t>Median Salary</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tc>
                  <a:txBody>
                    <a:bodyPr/>
                    <a:lstStyle/>
                    <a:p>
                      <a:pPr marL="63500" marR="63500" algn="ctr">
                        <a:lnSpc>
                          <a:spcPct val="100000"/>
                        </a:lnSpc>
                        <a:spcBef>
                          <a:spcPts val="500"/>
                        </a:spcBef>
                        <a:spcAft>
                          <a:spcPts val="500"/>
                        </a:spcAft>
                        <a:buNone/>
                      </a:pPr>
                      <a:r>
                        <a:rPr lang="en-US" sz="1100" dirty="0"/>
                        <a:t>$62,810</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FFFFFF">
                        <a:alpha val="100000"/>
                      </a:srgbClr>
                    </a:solidFill>
                  </a:tcPr>
                </a:tc>
                <a:extLst>
                  <a:ext uri="{0D108BD9-81ED-4DB2-BD59-A6C34878D82A}">
                    <a16:rowId xmlns:a16="http://schemas.microsoft.com/office/drawing/2014/main" val="10004"/>
                  </a:ext>
                </a:extLst>
              </a:tr>
              <a:tr h="228600">
                <a:tc>
                  <a:txBody>
                    <a:bodyPr/>
                    <a:lstStyle/>
                    <a:p>
                      <a:pPr marL="63500" marR="63500" algn="ctr">
                        <a:lnSpc>
                          <a:spcPct val="100000"/>
                        </a:lnSpc>
                        <a:spcBef>
                          <a:spcPts val="500"/>
                        </a:spcBef>
                        <a:spcAft>
                          <a:spcPts val="500"/>
                        </a:spcAft>
                        <a:buNone/>
                      </a:pPr>
                      <a:r>
                        <a:rPr sz="1100" b="0" i="0" u="none" cap="none">
                          <a:solidFill>
                            <a:srgbClr val="000000">
                              <a:alpha val="100000"/>
                            </a:srgbClr>
                          </a:solidFill>
                          <a:latin typeface="Helvetica"/>
                          <a:cs typeface="Helvetica"/>
                          <a:sym typeface="Helvetica"/>
                        </a:rPr>
                        <a:t>Datapoints</a:t>
                      </a: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tc>
                  <a:txBody>
                    <a:bodyPr/>
                    <a:lstStyle/>
                    <a:p>
                      <a:pPr marL="63500" marR="63500" algn="ctr">
                        <a:lnSpc>
                          <a:spcPct val="100000"/>
                        </a:lnSpc>
                        <a:spcBef>
                          <a:spcPts val="500"/>
                        </a:spcBef>
                        <a:spcAft>
                          <a:spcPts val="500"/>
                        </a:spcAft>
                        <a:buNone/>
                      </a:pPr>
                      <a:r>
                        <a:rPr lang="en-US" sz="1100" dirty="0"/>
                        <a:t>10,222</a:t>
                      </a:r>
                      <a:endParaRPr sz="1100" b="0" i="0" u="none" cap="none" dirty="0">
                        <a:solidFill>
                          <a:srgbClr val="000000">
                            <a:alpha val="100000"/>
                          </a:srgbClr>
                        </a:solidFill>
                        <a:latin typeface="Helvetica"/>
                        <a:cs typeface="Helvetica"/>
                        <a:sym typeface="Helvetica"/>
                      </a:endParaRPr>
                    </a:p>
                  </a:txBody>
                  <a:tcPr marL="0" marR="0" marT="63500" marB="63500" anchor="ctr">
                    <a:lnL w="9525" cap="flat" cmpd="sng" algn="ctr">
                      <a:solidFill>
                        <a:srgbClr val="666666">
                          <a:alpha val="100000"/>
                        </a:srgbClr>
                      </a:solidFill>
                      <a:prstDash val="solid"/>
                    </a:lnL>
                    <a:lnR w="9525" cap="flat" cmpd="sng" algn="ctr">
                      <a:solidFill>
                        <a:srgbClr val="666666">
                          <a:alpha val="100000"/>
                        </a:srgbClr>
                      </a:solidFill>
                      <a:prstDash val="solid"/>
                    </a:lnR>
                    <a:lnT w="9525" cap="flat" cmpd="sng" algn="ctr">
                      <a:solidFill>
                        <a:srgbClr val="666666">
                          <a:alpha val="100000"/>
                        </a:srgbClr>
                      </a:solidFill>
                      <a:prstDash val="solid"/>
                    </a:lnT>
                    <a:lnB w="9525" cap="flat" cmpd="sng" algn="ctr">
                      <a:solidFill>
                        <a:srgbClr val="666666">
                          <a:alpha val="100000"/>
                        </a:srgbClr>
                      </a:solidFill>
                      <a:prstDash val="solid"/>
                    </a:lnB>
                    <a:solidFill>
                      <a:srgbClr val="E6E6E6">
                        <a:alpha val="100000"/>
                      </a:srgbClr>
                    </a:solidFill>
                  </a:tcPr>
                </a:tc>
                <a:extLst>
                  <a:ext uri="{0D108BD9-81ED-4DB2-BD59-A6C34878D82A}">
                    <a16:rowId xmlns:a16="http://schemas.microsoft.com/office/drawing/2014/main" val="10005"/>
                  </a:ext>
                </a:extLst>
              </a:tr>
            </a:tbl>
          </a:graphicData>
        </a:graphic>
      </p:graphicFrame>
      <p:sp>
        <p:nvSpPr>
          <p:cNvPr id="5" name="Content Placeholder 4"/>
          <p:cNvSpPr>
            <a:spLocks noGrp="1"/>
          </p:cNvSpPr>
          <p:nvPr>
            <p:ph/>
          </p:nvPr>
        </p:nvSpPr>
        <p:spPr>
          <a:xfrm>
            <a:off x="1207895" y="3980401"/>
            <a:ext cx="9641070" cy="2139696"/>
          </a:xfrm>
        </p:spPr>
        <p:txBody>
          <a:bodyPr/>
          <a:lstStyle/>
          <a:p>
            <a:pPr marL="0" marR="0" algn="l">
              <a:lnSpc>
                <a:spcPct val="100000"/>
              </a:lnSpc>
              <a:spcBef>
                <a:spcPts val="0"/>
              </a:spcBef>
              <a:spcAft>
                <a:spcPts val="0"/>
              </a:spcAft>
              <a:buNone/>
            </a:pPr>
            <a:r>
              <a:rPr lang="en-US" sz="1200" b="0" dirty="0">
                <a:solidFill>
                  <a:schemeClr val="tx1"/>
                </a:solidFill>
                <a:latin typeface="Arial" panose="020B0604020202020204" pitchFamily="34" charset="0"/>
                <a:cs typeface="Arial" panose="020B0604020202020204" pitchFamily="34" charset="0"/>
              </a:rPr>
              <a:t>Dr. Carla </a:t>
            </a:r>
            <a:r>
              <a:rPr lang="en-US" sz="1200" b="0" dirty="0" err="1">
                <a:solidFill>
                  <a:schemeClr val="tx1"/>
                </a:solidFill>
                <a:latin typeface="Arial" panose="020B0604020202020204" pitchFamily="34" charset="0"/>
                <a:cs typeface="Arial" panose="020B0604020202020204" pitchFamily="34" charset="0"/>
              </a:rPr>
              <a:t>Patalano</a:t>
            </a:r>
            <a:r>
              <a:rPr lang="en-US" sz="1200" b="0" dirty="0">
                <a:solidFill>
                  <a:schemeClr val="tx1"/>
                </a:solidFill>
                <a:latin typeface="Arial" panose="020B0604020202020204" pitchFamily="34" charset="0"/>
                <a:cs typeface="Arial" panose="020B0604020202020204" pitchFamily="34" charset="0"/>
              </a:rPr>
              <a:t> and Dr. Rich Huebner are the original authors of this dataset. They provide a license to anyone who wishes to use this dataset for learning or teaching. For the purposes of sharing, please follow this license: CC-BY-NC-ND. This work is licensed under a Creative Commons Attribution-</a:t>
            </a:r>
            <a:r>
              <a:rPr lang="en-US" sz="1200" b="0" dirty="0" err="1">
                <a:solidFill>
                  <a:schemeClr val="tx1"/>
                </a:solidFill>
                <a:latin typeface="Arial" panose="020B0604020202020204" pitchFamily="34" charset="0"/>
                <a:cs typeface="Arial" panose="020B0604020202020204" pitchFamily="34" charset="0"/>
              </a:rPr>
              <a:t>NonCommercial</a:t>
            </a:r>
            <a:r>
              <a:rPr lang="en-US" sz="1200" b="0" dirty="0">
                <a:solidFill>
                  <a:schemeClr val="tx1"/>
                </a:solidFill>
                <a:latin typeface="Arial" panose="020B0604020202020204" pitchFamily="34" charset="0"/>
                <a:cs typeface="Arial" panose="020B0604020202020204" pitchFamily="34" charset="0"/>
              </a:rPr>
              <a:t>-</a:t>
            </a:r>
            <a:r>
              <a:rPr lang="en-US" sz="1200" b="0" dirty="0" err="1">
                <a:solidFill>
                  <a:schemeClr val="tx1"/>
                </a:solidFill>
                <a:latin typeface="Arial" panose="020B0604020202020204" pitchFamily="34" charset="0"/>
                <a:cs typeface="Arial" panose="020B0604020202020204" pitchFamily="34" charset="0"/>
              </a:rPr>
              <a:t>NoDerivatives</a:t>
            </a:r>
            <a:r>
              <a:rPr lang="en-US" sz="1200" b="0" dirty="0">
                <a:solidFill>
                  <a:schemeClr val="tx1"/>
                </a:solidFill>
                <a:latin typeface="Arial" panose="020B0604020202020204" pitchFamily="34" charset="0"/>
                <a:cs typeface="Arial" panose="020B0604020202020204" pitchFamily="34" charset="0"/>
              </a:rPr>
              <a:t> 4.0 International License.</a:t>
            </a:r>
          </a:p>
          <a:p>
            <a:pPr marL="0" marR="0" algn="l">
              <a:lnSpc>
                <a:spcPct val="100000"/>
              </a:lnSpc>
              <a:spcBef>
                <a:spcPts val="0"/>
              </a:spcBef>
              <a:spcAft>
                <a:spcPts val="0"/>
              </a:spcAft>
              <a:buNone/>
            </a:pPr>
            <a:endParaRPr lang="en-US" sz="1200" b="0" dirty="0">
              <a:solidFill>
                <a:schemeClr val="tx1"/>
              </a:solidFill>
              <a:latin typeface="Arial" panose="020B0604020202020204" pitchFamily="34" charset="0"/>
              <a:cs typeface="Arial" panose="020B0604020202020204" pitchFamily="34" charset="0"/>
            </a:endParaRPr>
          </a:p>
          <a:p>
            <a:pPr>
              <a:lnSpc>
                <a:spcPct val="100000"/>
              </a:lnSpc>
            </a:pPr>
            <a:r>
              <a:rPr lang="en-US" sz="1200" b="0" i="0" u="none" cap="none" dirty="0">
                <a:solidFill>
                  <a:srgbClr val="000000">
                    <a:alpha val="100000"/>
                  </a:srgbClr>
                </a:solidFill>
                <a:latin typeface="Arial"/>
                <a:cs typeface="Arial"/>
                <a:sym typeface="Arial"/>
              </a:rPr>
              <a:t>All data assessed was downloaded from the following website: </a:t>
            </a:r>
            <a:r>
              <a:rPr lang="en-US" sz="1200" b="0" i="0" u="none" cap="none" dirty="0">
                <a:solidFill>
                  <a:srgbClr val="000000">
                    <a:alpha val="100000"/>
                  </a:srgbClr>
                </a:solidFill>
                <a:latin typeface="Arial"/>
                <a:cs typeface="Arial"/>
                <a:sym typeface="Arial"/>
                <a:hlinkClick r:id="rId2"/>
              </a:rPr>
              <a:t>https://www.kaggle.com/datasets/rhuebner/human-resources-data-set/data</a:t>
            </a:r>
            <a:r>
              <a:rPr lang="en-US" sz="1200" b="0" dirty="0">
                <a:solidFill>
                  <a:srgbClr val="000000">
                    <a:alpha val="100000"/>
                  </a:srgbClr>
                </a:solidFill>
                <a:latin typeface="Arial"/>
                <a:cs typeface="Arial"/>
                <a:sym typeface="Arial"/>
              </a:rPr>
              <a:t>.</a:t>
            </a:r>
            <a:r>
              <a:rPr lang="en-US" sz="1200" b="0" i="0" u="none" cap="none" dirty="0">
                <a:solidFill>
                  <a:srgbClr val="000000">
                    <a:alpha val="100000"/>
                  </a:srgbClr>
                </a:solidFill>
                <a:latin typeface="Arial"/>
                <a:cs typeface="Arial"/>
                <a:sym typeface="Arial"/>
              </a:rPr>
              <a:t> </a:t>
            </a:r>
          </a:p>
          <a:p>
            <a:pPr marL="0" marR="0" algn="l">
              <a:lnSpc>
                <a:spcPct val="100000"/>
              </a:lnSpc>
              <a:spcBef>
                <a:spcPts val="0"/>
              </a:spcBef>
              <a:spcAft>
                <a:spcPts val="0"/>
              </a:spcAft>
              <a:buNone/>
            </a:pPr>
            <a:endParaRPr lang="en-US" sz="1200" b="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p:nvPr>
        </p:nvSpPr>
        <p:spPr>
          <a:xfrm>
            <a:off x="1169127" y="217396"/>
            <a:ext cx="9718607" cy="763600"/>
          </a:xfrm>
        </p:spPr>
        <p:txBody>
          <a:bodyPr/>
          <a:lstStyle/>
          <a:p>
            <a:pPr marL="0" marR="0" algn="l">
              <a:lnSpc>
                <a:spcPct val="100000"/>
              </a:lnSpc>
              <a:spcBef>
                <a:spcPts val="0"/>
              </a:spcBef>
              <a:spcAft>
                <a:spcPts val="0"/>
              </a:spcAft>
              <a:buNone/>
            </a:pPr>
            <a:r>
              <a:rPr lang="en-US" dirty="0"/>
              <a:t>Conclusion</a:t>
            </a:r>
            <a:endParaRPr dirty="0"/>
          </a:p>
        </p:txBody>
      </p:sp>
      <p:sp>
        <p:nvSpPr>
          <p:cNvPr id="3" name="conclusion_description_location"/>
          <p:cNvSpPr>
            <a:spLocks noGrp="1"/>
          </p:cNvSpPr>
          <p:nvPr>
            <p:ph/>
          </p:nvPr>
        </p:nvSpPr>
        <p:spPr>
          <a:xfrm>
            <a:off x="460390" y="1710779"/>
            <a:ext cx="10972800" cy="4572000"/>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Relationship Between Manager and Performance Score</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analysis using the Kruskal-Wallis test demonstrates no significant relationship between managerial oversight and employee performance scores. This finding suggests that managerial differences may not substantially impact performance, directing attention to other potentially influencing factors such as team dynamics or developmental opportunities.</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Overall Diversity Profile</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Gender and Marital Diversity: With a near balance between male and female employees and varied marital status representation, the organization shows a relatively diverse workforce in terms of gender and life stages.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Racial/Ethnic Diversity: While the workforce has significant White representation, there are opportunities to enhance ethnic diversity. Hispanic/Latino employees form a small portion, offering potential for growth in this area.</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Citizenship: The workforce is predominantly U.S. citizens, with minimal diversity from international or non-citizen employees, presenting an opportunity to broaden recruitment to include more global talent.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dirty="0">
                <a:solidFill>
                  <a:srgbClr val="000000"/>
                </a:solidFill>
                <a:latin typeface="Arial" panose="020B0604020202020204" pitchFamily="34" charset="0"/>
                <a:cs typeface="Arial" panose="020B0604020202020204" pitchFamily="34" charset="0"/>
              </a:rPr>
              <a:t>- </a:t>
            </a:r>
            <a:r>
              <a:rPr lang="en-US" sz="1200" b="0" i="0" u="none" strike="noStrike" dirty="0">
                <a:solidFill>
                  <a:srgbClr val="000000"/>
                </a:solidFill>
                <a:effectLst/>
                <a:latin typeface="Arial" panose="020B0604020202020204" pitchFamily="34" charset="0"/>
                <a:cs typeface="Arial" panose="020B0604020202020204" pitchFamily="34" charset="0"/>
              </a:rPr>
              <a:t>Age Diversity: A strong presence of employees in the 30-49 age brackets indicates a need to balance age distribution for future diversity and perspective inclusion.</a:t>
            </a:r>
          </a:p>
          <a:p>
            <a:pPr marL="171450" indent="-171450" rtl="0">
              <a:spcBef>
                <a:spcPts val="0"/>
              </a:spcBef>
              <a:spcAft>
                <a:spcPts val="0"/>
              </a:spcAft>
              <a:buFontTx/>
              <a:buChar char="-"/>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Diverse Recruitment Sources</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While Indeed, LinkedIn, and the company Website show potential for enhancing diversity, the workforce is still predominantly White (59.48%). This underscores the necessity for focused efforts to diversify beyond just these channels.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The Diversity Job Fair stands out with 100% of hires being non-White, making it the most effective channel for diversifying the workforce. Conversely, LinkedIn and Indeed have lower proportions of non-White hires.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 Emphasizing recruitment sources like Diversity Job Fairs, which have shown a strong non-White hiring advantage, could effectively correct current imbalances and foster a more inclusive workforce.</a:t>
            </a:r>
            <a:br>
              <a:rPr lang="en-US" sz="1200" dirty="0">
                <a:latin typeface="Arial" panose="020B0604020202020204" pitchFamily="34" charset="0"/>
                <a:cs typeface="Arial" panose="020B0604020202020204" pitchFamily="34" charset="0"/>
              </a:rPr>
            </a:b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Predicting Employee Termination</a:t>
            </a:r>
            <a:endParaRPr lang="en-US" sz="120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Although models were developed, further refinement is necessary to accurately predict which employees might terminate. Absence was considered as a single predictor but should be integrated with other variables for improved prediction accuracy. Termination reasons proved to be important variables in early testing.</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Equity in Compensation</a:t>
            </a:r>
            <a:endParaRPr lang="en-US" sz="1200" dirty="0">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Initial findings showed no significant salary disparity between racial groups, but deeper analysis post-outlier removal revealed significant differences that possibly favored Non-White employees. This suggests a need for further investigation into other intersections (</a:t>
            </a:r>
            <a:r>
              <a:rPr lang="en-US" sz="1200" b="0" i="0" u="none" strike="noStrike" dirty="0" err="1">
                <a:solidFill>
                  <a:srgbClr val="000000"/>
                </a:solidFill>
                <a:effectLst/>
                <a:latin typeface="Arial" panose="020B0604020202020204" pitchFamily="34" charset="0"/>
                <a:cs typeface="Arial" panose="020B0604020202020204" pitchFamily="34" charset="0"/>
              </a:rPr>
              <a:t>eg.</a:t>
            </a:r>
            <a:r>
              <a:rPr lang="en-US" sz="1200" b="0" i="0" u="none" strike="noStrike" dirty="0">
                <a:solidFill>
                  <a:srgbClr val="000000"/>
                </a:solidFill>
                <a:effectLst/>
                <a:latin typeface="Arial" panose="020B0604020202020204" pitchFamily="34" charset="0"/>
                <a:cs typeface="Arial" panose="020B0604020202020204" pitchFamily="34" charset="0"/>
              </a:rPr>
              <a:t> Position, tenure, </a:t>
            </a:r>
            <a:r>
              <a:rPr lang="en-US" sz="1200" b="0" i="0" u="none" strike="noStrike" dirty="0" err="1">
                <a:solidFill>
                  <a:srgbClr val="000000"/>
                </a:solidFill>
                <a:effectLst/>
                <a:latin typeface="Arial" panose="020B0604020202020204" pitchFamily="34" charset="0"/>
                <a:cs typeface="Arial" panose="020B0604020202020204" pitchFamily="34" charset="0"/>
              </a:rPr>
              <a:t>etc</a:t>
            </a:r>
            <a:r>
              <a:rPr lang="en-US" sz="1200" b="0" i="0" u="none" strike="noStrike" dirty="0">
                <a:solidFill>
                  <a:srgbClr val="000000"/>
                </a:solidFill>
                <a:effectLst/>
                <a:latin typeface="Arial" panose="020B0604020202020204" pitchFamily="34" charset="0"/>
                <a:cs typeface="Arial" panose="020B0604020202020204" pitchFamily="34" charset="0"/>
              </a:rPr>
              <a:t>) and nuanced evaluation of compensation practices to ensure fairness and inform policy adjustments.</a:t>
            </a:r>
            <a:endParaRPr lang="en-US" sz="1200" b="0" dirty="0">
              <a:effectLst/>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1DB12-C064-4818-FF78-493BD7602695}"/>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DFF9B52-F7FD-143C-94A5-67FD59D8992B}"/>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DOCUMENTATION</a:t>
            </a:r>
            <a:endParaRPr dirty="0"/>
          </a:p>
        </p:txBody>
      </p:sp>
    </p:spTree>
    <p:extLst>
      <p:ext uri="{BB962C8B-B14F-4D97-AF65-F5344CB8AC3E}">
        <p14:creationId xmlns:p14="http://schemas.microsoft.com/office/powerpoint/2010/main" val="2988182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Cleaning</a:t>
            </a:r>
          </a:p>
        </p:txBody>
      </p:sp>
      <p:sp>
        <p:nvSpPr>
          <p:cNvPr id="3" name="Content Placeholder 2"/>
          <p:cNvSpPr>
            <a:spLocks noGrp="1"/>
          </p:cNvSpPr>
          <p:nvPr>
            <p:ph/>
          </p:nvPr>
        </p:nvSpPr>
        <p:spPr>
          <a:xfrm>
            <a:off x="1168673" y="1621890"/>
            <a:ext cx="8007225" cy="4572000"/>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Missing Values Check</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Initiate the data cleaning process by identifying missing values across the dataset using `</a:t>
            </a:r>
            <a:r>
              <a:rPr lang="en-US" sz="1200" b="0" i="0" u="none" strike="noStrike" dirty="0" err="1">
                <a:solidFill>
                  <a:srgbClr val="000000"/>
                </a:solidFill>
                <a:effectLst/>
                <a:latin typeface="Arial" panose="020B0604020202020204" pitchFamily="34" charset="0"/>
                <a:cs typeface="Arial" panose="020B0604020202020204" pitchFamily="34" charset="0"/>
              </a:rPr>
              <a:t>is.na</a:t>
            </a:r>
            <a:r>
              <a:rPr lang="en-US" sz="1200" b="0" i="0" u="none" strike="noStrike" dirty="0">
                <a:solidFill>
                  <a:srgbClr val="000000"/>
                </a:solidFill>
                <a:effectLst/>
                <a:latin typeface="Arial" panose="020B0604020202020204" pitchFamily="34" charset="0"/>
                <a:cs typeface="Arial" panose="020B0604020202020204" pitchFamily="34" charset="0"/>
              </a:rPr>
              <a:t>()` to ensure completeness.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Handling Missing and Duplicates</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Remove rows with missing essential data (`</a:t>
            </a:r>
            <a:r>
              <a:rPr lang="en-US" sz="1200" b="0" i="0" u="none" strike="noStrike" dirty="0" err="1">
                <a:solidFill>
                  <a:srgbClr val="000000"/>
                </a:solidFill>
                <a:effectLst/>
                <a:latin typeface="Arial" panose="020B0604020202020204" pitchFamily="34" charset="0"/>
                <a:cs typeface="Arial" panose="020B0604020202020204" pitchFamily="34" charset="0"/>
              </a:rPr>
              <a:t>ManagerName</a:t>
            </a:r>
            <a:r>
              <a:rPr lang="en-US" sz="1200" b="0" i="0" u="none" strike="noStrike" dirty="0">
                <a:solidFill>
                  <a:srgbClr val="000000"/>
                </a:solidFill>
                <a:effectLst/>
                <a:latin typeface="Arial" panose="020B0604020202020204" pitchFamily="34" charset="0"/>
                <a:cs typeface="Arial" panose="020B0604020202020204" pitchFamily="34" charset="0"/>
              </a:rPr>
              <a:t>` and `</a:t>
            </a:r>
            <a:r>
              <a:rPr lang="en-US" sz="1200" b="0" i="0" u="none" strike="noStrike" dirty="0" err="1">
                <a:solidFill>
                  <a:srgbClr val="000000"/>
                </a:solidFill>
                <a:effectLst/>
                <a:latin typeface="Arial" panose="020B0604020202020204" pitchFamily="34" charset="0"/>
                <a:cs typeface="Arial" panose="020B0604020202020204" pitchFamily="34" charset="0"/>
              </a:rPr>
              <a:t>PerformanceScore</a:t>
            </a:r>
            <a:r>
              <a:rPr lang="en-US" sz="1200" b="0" i="0" u="none" strike="noStrike" dirty="0">
                <a:solidFill>
                  <a:srgbClr val="000000"/>
                </a:solidFill>
                <a:effectLst/>
                <a:latin typeface="Arial" panose="020B0604020202020204" pitchFamily="34" charset="0"/>
                <a:cs typeface="Arial" panose="020B0604020202020204" pitchFamily="34" charset="0"/>
              </a:rPr>
              <a:t>`) and duplicate entries based on `</a:t>
            </a:r>
            <a:r>
              <a:rPr lang="en-US" sz="1200" b="0" i="0" u="none" strike="noStrike" dirty="0" err="1">
                <a:solidFill>
                  <a:srgbClr val="000000"/>
                </a:solidFill>
                <a:effectLst/>
                <a:latin typeface="Arial" panose="020B0604020202020204" pitchFamily="34" charset="0"/>
                <a:cs typeface="Arial" panose="020B0604020202020204" pitchFamily="34" charset="0"/>
              </a:rPr>
              <a:t>EmpID</a:t>
            </a:r>
            <a:r>
              <a:rPr lang="en-US" sz="1200" b="0" i="0" u="none" strike="noStrike" dirty="0">
                <a:solidFill>
                  <a:srgbClr val="000000"/>
                </a:solidFill>
                <a:effectLst/>
                <a:latin typeface="Arial" panose="020B0604020202020204" pitchFamily="34" charset="0"/>
                <a:cs typeface="Arial" panose="020B0604020202020204" pitchFamily="34" charset="0"/>
              </a:rPr>
              <a: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Consistency in Categorical Data</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Standardize and convert categorical columns (e.g., `</a:t>
            </a:r>
            <a:r>
              <a:rPr lang="en-US" sz="1200" b="0" i="0" u="none" strike="noStrike" dirty="0" err="1">
                <a:solidFill>
                  <a:srgbClr val="000000"/>
                </a:solidFill>
                <a:effectLst/>
                <a:latin typeface="Arial" panose="020B0604020202020204" pitchFamily="34" charset="0"/>
                <a:cs typeface="Arial" panose="020B0604020202020204" pitchFamily="34" charset="0"/>
              </a:rPr>
              <a:t>GenderID</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RaceDesc</a:t>
            </a:r>
            <a:r>
              <a:rPr lang="en-US" sz="1200" b="0" i="0" u="none" strike="noStrike" dirty="0">
                <a:solidFill>
                  <a:srgbClr val="000000"/>
                </a:solidFill>
                <a:effectLst/>
                <a:latin typeface="Arial" panose="020B0604020202020204" pitchFamily="34" charset="0"/>
                <a:cs typeface="Arial" panose="020B0604020202020204" pitchFamily="34" charset="0"/>
              </a:rPr>
              <a:t>`, etc.) to factors to maintain consistency during analysis.</a:t>
            </a:r>
          </a:p>
          <a:p>
            <a:pPr rtl="0">
              <a:spcBef>
                <a:spcPts val="0"/>
              </a:spcBef>
              <a:spcAft>
                <a:spcPts val="0"/>
              </a:spcAft>
            </a:pP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Outcome Inspection</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Conclude the cleaning process by re-checking the dataset structure with `str()` to ensure no anomalies are present.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Ensuring Correct Data Types</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Adjust data types of columns (`DOB` to Date) to facilitate accurate calculations, such as recalculating `Age` using consistent and correct date formats.</a:t>
            </a:r>
            <a:endParaRPr lang="en-US" sz="1200" b="0" dirty="0">
              <a:effectLst/>
              <a:latin typeface="Arial" panose="020B0604020202020204" pitchFamily="34" charset="0"/>
              <a:cs typeface="Arial" panose="020B0604020202020204" pitchFamily="34" charset="0"/>
            </a:endParaRPr>
          </a:p>
          <a:p>
            <a:br>
              <a:rPr lang="en-US" sz="1200" dirty="0">
                <a:latin typeface="Arial" panose="020B0604020202020204" pitchFamily="34" charset="0"/>
                <a:cs typeface="Arial" panose="020B0604020202020204" pitchFamily="34" charset="0"/>
              </a:rPr>
            </a:br>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1;p13"/>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t>Documentation: Manipulation</a:t>
            </a:r>
          </a:p>
        </p:txBody>
      </p:sp>
      <p:sp>
        <p:nvSpPr>
          <p:cNvPr id="3" name="Content Placeholder 2"/>
          <p:cNvSpPr>
            <a:spLocks noGrp="1"/>
          </p:cNvSpPr>
          <p:nvPr>
            <p:ph/>
          </p:nvPr>
        </p:nvSpPr>
        <p:spPr>
          <a:xfrm>
            <a:off x="609600" y="1807535"/>
            <a:ext cx="10972800" cy="4403368"/>
          </a:xfrm>
        </p:spPr>
        <p:txBody>
          <a:bodyPr/>
          <a:lstStyle/>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Basic Data Overview</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Employ functions like `str()`, `head()`, and `summary()` to explore the structure, initial entries, and statistical summary of the dataset.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Descriptive Statistics and Data Grouping</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Use `</a:t>
            </a:r>
            <a:r>
              <a:rPr lang="en-US" sz="1200" b="0" i="0" u="none" strike="noStrike" dirty="0" err="1">
                <a:solidFill>
                  <a:srgbClr val="000000"/>
                </a:solidFill>
                <a:effectLst/>
                <a:latin typeface="Arial" panose="020B0604020202020204" pitchFamily="34" charset="0"/>
                <a:cs typeface="Arial" panose="020B0604020202020204" pitchFamily="34" charset="0"/>
              </a:rPr>
              <a:t>dplyr</a:t>
            </a:r>
            <a:r>
              <a:rPr lang="en-US" sz="1200" b="0" i="0" u="none" strike="noStrike" dirty="0">
                <a:solidFill>
                  <a:srgbClr val="000000"/>
                </a:solidFill>
                <a:effectLst/>
                <a:latin typeface="Arial" panose="020B0604020202020204" pitchFamily="34" charset="0"/>
                <a:cs typeface="Arial" panose="020B0604020202020204" pitchFamily="34" charset="0"/>
              </a:rPr>
              <a:t>` for summarizing data, such as median salary and distinct categories (e.g., department, position) with functions like `</a:t>
            </a:r>
            <a:r>
              <a:rPr lang="en-US" sz="1200" b="0" i="0" u="none" strike="noStrike" dirty="0" err="1">
                <a:solidFill>
                  <a:srgbClr val="000000"/>
                </a:solidFill>
                <a:effectLst/>
                <a:latin typeface="Arial" panose="020B0604020202020204" pitchFamily="34" charset="0"/>
                <a:cs typeface="Arial" panose="020B0604020202020204" pitchFamily="34" charset="0"/>
              </a:rPr>
              <a:t>summarise</a:t>
            </a:r>
            <a:r>
              <a:rPr lang="en-US" sz="1200" b="0" i="0" u="none" strike="noStrike" dirty="0">
                <a:solidFill>
                  <a:srgbClr val="000000"/>
                </a:solidFill>
                <a:effectLst/>
                <a:latin typeface="Arial" panose="020B0604020202020204" pitchFamily="34" charset="0"/>
                <a:cs typeface="Arial" panose="020B0604020202020204" pitchFamily="34" charset="0"/>
              </a:rPr>
              <a:t>()`.</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Data Aggregation and Transformation</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Manipulate the dataset to create new variables or adjust existing ones (e.g., creating a factor out of `</a:t>
            </a:r>
            <a:r>
              <a:rPr lang="en-US" sz="1200" b="0" i="0" u="none" strike="noStrike" dirty="0" err="1">
                <a:solidFill>
                  <a:srgbClr val="000000"/>
                </a:solidFill>
                <a:effectLst/>
                <a:latin typeface="Arial" panose="020B0604020202020204" pitchFamily="34" charset="0"/>
                <a:cs typeface="Arial" panose="020B0604020202020204" pitchFamily="34" charset="0"/>
              </a:rPr>
              <a:t>PerformanceScore</a:t>
            </a:r>
            <a:r>
              <a:rPr lang="en-US" sz="1200" b="0" i="0" u="none" strike="noStrike" dirty="0">
                <a:solidFill>
                  <a:srgbClr val="000000"/>
                </a:solidFill>
                <a:effectLst/>
                <a:latin typeface="Arial" panose="020B0604020202020204" pitchFamily="34" charset="0"/>
                <a:cs typeface="Arial" panose="020B0604020202020204" pitchFamily="34" charset="0"/>
              </a:rPr>
              <a:t>` to enable ordered comparisons).</a:t>
            </a:r>
            <a:endParaRPr lang="en-US" sz="1200" b="0" dirty="0">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Visualization</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Generate plots using `ggplot2` to visually explore relationships and distributions, facilitating an intuitive understanding of the data (e.g., age distributions, salary comparisons).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i="0" u="none" strike="noStrike" dirty="0">
              <a:solidFill>
                <a:srgbClr val="000000"/>
              </a:solidFill>
              <a:effectLst/>
              <a:latin typeface="Arial" panose="020B0604020202020204" pitchFamily="34" charset="0"/>
              <a:cs typeface="Arial" panose="020B0604020202020204" pitchFamily="34" charset="0"/>
            </a:endParaRPr>
          </a:p>
          <a:p>
            <a:pPr rtl="0">
              <a:spcBef>
                <a:spcPts val="0"/>
              </a:spcBef>
              <a:spcAft>
                <a:spcPts val="0"/>
              </a:spcAft>
            </a:pPr>
            <a:r>
              <a:rPr lang="en-US" sz="1200" i="0" u="none" strike="noStrike" dirty="0">
                <a:solidFill>
                  <a:srgbClr val="000000"/>
                </a:solidFill>
                <a:effectLst/>
                <a:latin typeface="Arial" panose="020B0604020202020204" pitchFamily="34" charset="0"/>
                <a:cs typeface="Arial" panose="020B0604020202020204" pitchFamily="34" charset="0"/>
              </a:rPr>
              <a:t>Data Preparation for Analysis</a:t>
            </a: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Prepare cleaned and manipulated data for further statistical testing or machine learning applications by setting up factors, groups, and training/test datasets.</a:t>
            </a:r>
            <a:endParaRPr lang="en-US" sz="1200" b="0" dirty="0">
              <a:effectLst/>
              <a:latin typeface="Arial" panose="020B0604020202020204" pitchFamily="34" charset="0"/>
              <a:cs typeface="Arial" panose="020B0604020202020204" pitchFamily="34" charset="0"/>
            </a:endParaRPr>
          </a:p>
          <a:p>
            <a:endParaRPr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3A6B4-0463-F826-AA73-AD6E8C3E5ACC}"/>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0BA4CB6E-4B6C-4CD4-C83E-AFACE9227CCA}"/>
              </a:ext>
            </a:extLst>
          </p:cNvPr>
          <p:cNvSpPr>
            <a:spLocks noGrp="1"/>
          </p:cNvSpPr>
          <p:nvPr>
            <p:ph type="title" hasCustomPrompt="1"/>
          </p:nvPr>
        </p:nvSpPr>
        <p:spPr>
          <a:xfrm>
            <a:off x="0" y="3047200"/>
            <a:ext cx="12192000" cy="763600"/>
          </a:xfrm>
        </p:spPr>
        <p:txBody>
          <a:bodyPr/>
          <a:lstStyle/>
          <a:p>
            <a:pPr marL="0" marR="0" algn="ctr">
              <a:lnSpc>
                <a:spcPct val="100000"/>
              </a:lnSpc>
              <a:spcBef>
                <a:spcPts val="0"/>
              </a:spcBef>
              <a:spcAft>
                <a:spcPts val="0"/>
              </a:spcAft>
              <a:buNone/>
            </a:pPr>
            <a:r>
              <a:rPr lang="en-US" dirty="0"/>
              <a:t>DIVERSITY</a:t>
            </a:r>
            <a:endParaRPr dirty="0"/>
          </a:p>
        </p:txBody>
      </p:sp>
    </p:spTree>
    <p:extLst>
      <p:ext uri="{BB962C8B-B14F-4D97-AF65-F5344CB8AC3E}">
        <p14:creationId xmlns:p14="http://schemas.microsoft.com/office/powerpoint/2010/main" val="10962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7C693-7FD8-FB9D-DAD0-10C603C75A6A}"/>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33C0EAED-FB54-8C92-4896-918C4AE35848}"/>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Diversity</a:t>
            </a:r>
            <a:r>
              <a:rPr sz="3600" dirty="0"/>
              <a:t>:</a:t>
            </a:r>
            <a:r>
              <a:rPr lang="en-US" sz="3600" dirty="0"/>
              <a:t> Gender &amp; Marital Status</a:t>
            </a:r>
            <a:endParaRPr sz="3600" dirty="0"/>
          </a:p>
        </p:txBody>
      </p:sp>
      <p:sp>
        <p:nvSpPr>
          <p:cNvPr id="3" name="Content Placeholder 2">
            <a:extLst>
              <a:ext uri="{FF2B5EF4-FFF2-40B4-BE49-F238E27FC236}">
                <a16:creationId xmlns:a16="http://schemas.microsoft.com/office/drawing/2014/main" id="{8FA16330-B280-6D05-E5E3-33F6AB268622}"/>
              </a:ext>
            </a:extLst>
          </p:cNvPr>
          <p:cNvSpPr>
            <a:spLocks noGrp="1"/>
          </p:cNvSpPr>
          <p:nvPr>
            <p:ph/>
          </p:nvPr>
        </p:nvSpPr>
        <p:spPr>
          <a:xfrm>
            <a:off x="987055" y="4514598"/>
            <a:ext cx="4535290" cy="1004699"/>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Gender Diversity</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The workforce is composed of approximately 43% (135) males (1) and 57% (176) females (0), which can contribute to diverse perspectives and more inclusive decision-making processes.</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endParaRPr lang="en-US" sz="1200" b="0" dirty="0">
              <a:solidFill>
                <a:srgbClr val="000000"/>
              </a:solidFill>
              <a:latin typeface="Arial" panose="020B0604020202020204" pitchFamily="34" charset="0"/>
              <a:cs typeface="Arial" panose="020B0604020202020204" pitchFamily="34" charset="0"/>
            </a:endParaRPr>
          </a:p>
        </p:txBody>
      </p:sp>
      <p:pic>
        <p:nvPicPr>
          <p:cNvPr id="5" name="Picture 4" descr="A graph showing a number of bars&#10;&#10;Description automatically generated with medium confidence">
            <a:extLst>
              <a:ext uri="{FF2B5EF4-FFF2-40B4-BE49-F238E27FC236}">
                <a16:creationId xmlns:a16="http://schemas.microsoft.com/office/drawing/2014/main" id="{24659CD1-17F1-56B0-46E8-81B34FEFB944}"/>
              </a:ext>
            </a:extLst>
          </p:cNvPr>
          <p:cNvPicPr>
            <a:picLocks noChangeAspect="1"/>
          </p:cNvPicPr>
          <p:nvPr/>
        </p:nvPicPr>
        <p:blipFill>
          <a:blip r:embed="rId2"/>
          <a:stretch>
            <a:fillRect/>
          </a:stretch>
        </p:blipFill>
        <p:spPr>
          <a:xfrm>
            <a:off x="987055" y="1790045"/>
            <a:ext cx="4191886" cy="2569043"/>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D0419235-36F4-F432-D538-EDE12B407A4A}"/>
              </a:ext>
            </a:extLst>
          </p:cNvPr>
          <p:cNvPicPr>
            <a:picLocks noChangeAspect="1"/>
          </p:cNvPicPr>
          <p:nvPr/>
        </p:nvPicPr>
        <p:blipFill>
          <a:blip r:embed="rId3"/>
          <a:stretch>
            <a:fillRect/>
          </a:stretch>
        </p:blipFill>
        <p:spPr>
          <a:xfrm>
            <a:off x="6095999" y="1790045"/>
            <a:ext cx="6010434" cy="3732795"/>
          </a:xfrm>
          <a:prstGeom prst="rect">
            <a:avLst/>
          </a:prstGeom>
        </p:spPr>
      </p:pic>
      <p:sp>
        <p:nvSpPr>
          <p:cNvPr id="12" name="Content Placeholder 2">
            <a:extLst>
              <a:ext uri="{FF2B5EF4-FFF2-40B4-BE49-F238E27FC236}">
                <a16:creationId xmlns:a16="http://schemas.microsoft.com/office/drawing/2014/main" id="{63FE60FE-26CD-F883-F2E8-4D7C63C9DC29}"/>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is the overall diversity profile of the organization?</a:t>
            </a:r>
          </a:p>
        </p:txBody>
      </p:sp>
      <p:sp>
        <p:nvSpPr>
          <p:cNvPr id="14" name="Content Placeholder 2">
            <a:extLst>
              <a:ext uri="{FF2B5EF4-FFF2-40B4-BE49-F238E27FC236}">
                <a16:creationId xmlns:a16="http://schemas.microsoft.com/office/drawing/2014/main" id="{95AA25B8-41BC-6A54-A85C-725DE5DAB3B4}"/>
              </a:ext>
            </a:extLst>
          </p:cNvPr>
          <p:cNvSpPr txBox="1">
            <a:spLocks/>
          </p:cNvSpPr>
          <p:nvPr/>
        </p:nvSpPr>
        <p:spPr>
          <a:xfrm>
            <a:off x="987055" y="5128955"/>
            <a:ext cx="10217887" cy="1788127"/>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r>
              <a:rPr lang="en-US" sz="1200" dirty="0">
                <a:solidFill>
                  <a:srgbClr val="000000"/>
                </a:solidFill>
                <a:latin typeface="Arial" panose="020B0604020202020204" pitchFamily="34" charset="0"/>
                <a:cs typeface="Arial" panose="020B0604020202020204" pitchFamily="34" charset="0"/>
              </a:rPr>
              <a:t>Marital Status Distribution</a:t>
            </a:r>
            <a:endParaRPr lang="en-US" sz="1200" b="0" dirty="0">
              <a:latin typeface="Arial" panose="020B0604020202020204" pitchFamily="34" charset="0"/>
              <a:cs typeface="Arial" panose="020B0604020202020204" pitchFamily="34" charset="0"/>
            </a:endParaRPr>
          </a:p>
          <a:p>
            <a:r>
              <a:rPr lang="en-US" sz="1200" b="0" dirty="0">
                <a:solidFill>
                  <a:srgbClr val="000000"/>
                </a:solidFill>
                <a:latin typeface="Arial" panose="020B0604020202020204" pitchFamily="34" charset="0"/>
                <a:cs typeface="Arial" panose="020B0604020202020204" pitchFamily="34" charset="0"/>
              </a:rPr>
              <a:t>• The workforce shows a diverse range of marital statuses, with the majority of employees identifying as single (44.05%) or married (39.87%). This suggests a balanced representation of life stages within the organization, which can contribute to varied perspectives.</a:t>
            </a:r>
            <a:endParaRPr lang="en-US" sz="1200" b="0" dirty="0">
              <a:latin typeface="Arial" panose="020B0604020202020204" pitchFamily="34" charset="0"/>
              <a:cs typeface="Arial" panose="020B0604020202020204" pitchFamily="34" charset="0"/>
            </a:endParaRPr>
          </a:p>
          <a:p>
            <a:r>
              <a:rPr lang="en-US" sz="1200" b="0" dirty="0">
                <a:solidFill>
                  <a:srgbClr val="000000"/>
                </a:solidFill>
                <a:latin typeface="Arial" panose="020B0604020202020204" pitchFamily="34" charset="0"/>
                <a:cs typeface="Arial" panose="020B0604020202020204" pitchFamily="34" charset="0"/>
              </a:rPr>
              <a:t>• With a notable percentage of employees being divorced (9.65%), separated (3.86%), or widowed (2.57%), there is an opportunity for the organization to consider tailored support programs that address the unique needs and challenges faced by these groups.</a:t>
            </a:r>
            <a:endParaRPr lang="en-US" sz="1200" b="0" dirty="0">
              <a:solidFill>
                <a:srgbClr val="000000">
                  <a:alpha val="100000"/>
                </a:srgbClr>
              </a:solidFill>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023320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E7C82-B73D-892F-6EB4-3BA540AA69D0}"/>
            </a:ext>
          </a:extLst>
        </p:cNvPr>
        <p:cNvGrpSpPr/>
        <p:nvPr/>
      </p:nvGrpSpPr>
      <p:grpSpPr>
        <a:xfrm>
          <a:off x="0" y="0"/>
          <a:ext cx="0" cy="0"/>
          <a:chOff x="0" y="0"/>
          <a:chExt cx="0" cy="0"/>
        </a:xfrm>
      </p:grpSpPr>
      <p:sp>
        <p:nvSpPr>
          <p:cNvPr id="2" name="Google Shape;51;p13">
            <a:extLst>
              <a:ext uri="{FF2B5EF4-FFF2-40B4-BE49-F238E27FC236}">
                <a16:creationId xmlns:a16="http://schemas.microsoft.com/office/drawing/2014/main" id="{B7FD5A9D-60B5-005C-3090-15877FBA6612}"/>
              </a:ext>
            </a:extLst>
          </p:cNvPr>
          <p:cNvSpPr>
            <a:spLocks noGrp="1"/>
          </p:cNvSpPr>
          <p:nvPr>
            <p:ph type="title" hasCustomPrompt="1"/>
          </p:nvPr>
        </p:nvSpPr>
        <p:spPr>
          <a:xfrm>
            <a:off x="1169127" y="227556"/>
            <a:ext cx="9718607" cy="763600"/>
          </a:xfrm>
        </p:spPr>
        <p:txBody>
          <a:bodyPr/>
          <a:lstStyle/>
          <a:p>
            <a:pPr marL="0" marR="0" algn="l">
              <a:lnSpc>
                <a:spcPct val="100000"/>
              </a:lnSpc>
              <a:spcBef>
                <a:spcPts val="0"/>
              </a:spcBef>
              <a:spcAft>
                <a:spcPts val="0"/>
              </a:spcAft>
              <a:buNone/>
            </a:pPr>
            <a:r>
              <a:rPr lang="en-US" sz="3600" dirty="0"/>
              <a:t>Diversity</a:t>
            </a:r>
            <a:r>
              <a:rPr sz="3600" dirty="0"/>
              <a:t>:</a:t>
            </a:r>
            <a:r>
              <a:rPr lang="en-US" sz="3600" dirty="0"/>
              <a:t> Race &amp; Hispanic Population</a:t>
            </a:r>
            <a:endParaRPr sz="3600" dirty="0"/>
          </a:p>
        </p:txBody>
      </p:sp>
      <p:sp>
        <p:nvSpPr>
          <p:cNvPr id="3" name="Content Placeholder 2">
            <a:extLst>
              <a:ext uri="{FF2B5EF4-FFF2-40B4-BE49-F238E27FC236}">
                <a16:creationId xmlns:a16="http://schemas.microsoft.com/office/drawing/2014/main" id="{FA392EBA-6E2F-D43F-6C7F-0C508EFAC22F}"/>
              </a:ext>
            </a:extLst>
          </p:cNvPr>
          <p:cNvSpPr>
            <a:spLocks noGrp="1"/>
          </p:cNvSpPr>
          <p:nvPr>
            <p:ph/>
          </p:nvPr>
        </p:nvSpPr>
        <p:spPr>
          <a:xfrm>
            <a:off x="694659" y="5001041"/>
            <a:ext cx="4943067" cy="1281149"/>
          </a:xfrm>
        </p:spPr>
        <p:txBody>
          <a:bodyPr/>
          <a:lstStyle/>
          <a:p>
            <a:pPr rtl="0">
              <a:spcBef>
                <a:spcPts val="0"/>
              </a:spcBef>
              <a:spcAft>
                <a:spcPts val="0"/>
              </a:spcAft>
            </a:pPr>
            <a:r>
              <a:rPr lang="en-US" sz="1200" b="1" i="0" u="none" strike="noStrike" dirty="0">
                <a:solidFill>
                  <a:srgbClr val="000000"/>
                </a:solidFill>
                <a:effectLst/>
                <a:latin typeface="Arial" panose="020B0604020202020204" pitchFamily="34" charset="0"/>
                <a:cs typeface="Arial" panose="020B0604020202020204" pitchFamily="34" charset="0"/>
              </a:rPr>
              <a:t>Hispanic/Latino Representation</a:t>
            </a:r>
            <a:endParaRPr lang="en-US" sz="1200" b="0" dirty="0">
              <a:effectLst/>
              <a:latin typeface="Arial" panose="020B0604020202020204" pitchFamily="34" charset="0"/>
              <a:cs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cs typeface="Arial" panose="020B0604020202020204" pitchFamily="34" charset="0"/>
              </a:rPr>
              <a:t>Hispanic/Latino employees make up approximately 9% of the workforce, reflecting a relatively small but important part of the organization's diversity profile. This indicates potential areas for further development in representation and inclusion initiatives.</a:t>
            </a:r>
            <a:endParaRPr lang="en-US" sz="1200" b="0" i="0" u="none" cap="none" dirty="0">
              <a:solidFill>
                <a:srgbClr val="000000">
                  <a:alpha val="100000"/>
                </a:srgbClr>
              </a:solidFill>
              <a:latin typeface="Arial" panose="020B0604020202020204" pitchFamily="34" charset="0"/>
              <a:cs typeface="Arial" panose="020B0604020202020204" pitchFamily="34" charset="0"/>
              <a:sym typeface="Arial"/>
            </a:endParaRPr>
          </a:p>
        </p:txBody>
      </p:sp>
      <p:pic>
        <p:nvPicPr>
          <p:cNvPr id="9" name="Picture 8" descr="A graph with different colored squares&#10;&#10;Description automatically generated">
            <a:extLst>
              <a:ext uri="{FF2B5EF4-FFF2-40B4-BE49-F238E27FC236}">
                <a16:creationId xmlns:a16="http://schemas.microsoft.com/office/drawing/2014/main" id="{C55558EE-0228-1B9E-C7C4-507F22D1EFD5}"/>
              </a:ext>
            </a:extLst>
          </p:cNvPr>
          <p:cNvPicPr>
            <a:picLocks noChangeAspect="1"/>
          </p:cNvPicPr>
          <p:nvPr/>
        </p:nvPicPr>
        <p:blipFill>
          <a:blip r:embed="rId2"/>
          <a:srcRect t="1" b="29149"/>
          <a:stretch/>
        </p:blipFill>
        <p:spPr>
          <a:xfrm>
            <a:off x="5728577" y="1928929"/>
            <a:ext cx="5010001" cy="2902953"/>
          </a:xfrm>
          <a:prstGeom prst="rect">
            <a:avLst/>
          </a:prstGeom>
        </p:spPr>
      </p:pic>
      <p:sp>
        <p:nvSpPr>
          <p:cNvPr id="4" name="Content Placeholder 2">
            <a:extLst>
              <a:ext uri="{FF2B5EF4-FFF2-40B4-BE49-F238E27FC236}">
                <a16:creationId xmlns:a16="http://schemas.microsoft.com/office/drawing/2014/main" id="{08CFA70E-9D1B-71DD-8C02-50C34333855A}"/>
              </a:ext>
            </a:extLst>
          </p:cNvPr>
          <p:cNvSpPr txBox="1">
            <a:spLocks/>
          </p:cNvSpPr>
          <p:nvPr/>
        </p:nvSpPr>
        <p:spPr>
          <a:xfrm>
            <a:off x="0" y="1314572"/>
            <a:ext cx="12191999" cy="290941"/>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pPr algn="ctr" rtl="0">
              <a:spcBef>
                <a:spcPts val="0"/>
              </a:spcBef>
              <a:spcAft>
                <a:spcPts val="0"/>
              </a:spcAft>
            </a:pPr>
            <a:r>
              <a:rPr lang="en-US" sz="1200" dirty="0">
                <a:solidFill>
                  <a:srgbClr val="000000">
                    <a:alpha val="100000"/>
                  </a:srgbClr>
                </a:solidFill>
                <a:latin typeface="Arial" panose="020B0604020202020204" pitchFamily="34" charset="0"/>
                <a:cs typeface="Arial" panose="020B0604020202020204" pitchFamily="34" charset="0"/>
                <a:sym typeface="Arial"/>
              </a:rPr>
              <a:t>What is the overall diversity profile of the organization?</a:t>
            </a:r>
          </a:p>
        </p:txBody>
      </p:sp>
      <p:pic>
        <p:nvPicPr>
          <p:cNvPr id="8" name="Picture 7" descr="A graph with a red and blue bar&#10;&#10;Description automatically generated">
            <a:extLst>
              <a:ext uri="{FF2B5EF4-FFF2-40B4-BE49-F238E27FC236}">
                <a16:creationId xmlns:a16="http://schemas.microsoft.com/office/drawing/2014/main" id="{2E0BB207-B441-D2EA-0578-5390C1B71C62}"/>
              </a:ext>
            </a:extLst>
          </p:cNvPr>
          <p:cNvPicPr>
            <a:picLocks noChangeAspect="1"/>
          </p:cNvPicPr>
          <p:nvPr/>
        </p:nvPicPr>
        <p:blipFill>
          <a:blip r:embed="rId3"/>
          <a:stretch>
            <a:fillRect/>
          </a:stretch>
        </p:blipFill>
        <p:spPr>
          <a:xfrm>
            <a:off x="289793" y="1856959"/>
            <a:ext cx="4963522" cy="3054976"/>
          </a:xfrm>
          <a:prstGeom prst="rect">
            <a:avLst/>
          </a:prstGeom>
        </p:spPr>
      </p:pic>
      <p:sp>
        <p:nvSpPr>
          <p:cNvPr id="10" name="Content Placeholder 2">
            <a:extLst>
              <a:ext uri="{FF2B5EF4-FFF2-40B4-BE49-F238E27FC236}">
                <a16:creationId xmlns:a16="http://schemas.microsoft.com/office/drawing/2014/main" id="{5E9BB9C3-3D5F-4781-A8C8-74E0C2E98662}"/>
              </a:ext>
            </a:extLst>
          </p:cNvPr>
          <p:cNvSpPr txBox="1">
            <a:spLocks/>
          </p:cNvSpPr>
          <p:nvPr/>
        </p:nvSpPr>
        <p:spPr>
          <a:xfrm>
            <a:off x="6336774" y="5001041"/>
            <a:ext cx="4943068" cy="1281149"/>
          </a:xfrm>
          <a:prstGeom prst="rect">
            <a:avLst/>
          </a:prstGeom>
          <a:noFill/>
          <a:ln>
            <a:noFill/>
          </a:ln>
        </p:spPr>
        <p:txBody>
          <a:bodyPr spcFirstLastPara="1" vert="horz" wrap="square" lIns="68575" tIns="34275" rIns="68575" bIns="34275" rtlCol="0" anchor="ctr" anchorCtr="0">
            <a:noAutofit/>
          </a:bodyPr>
          <a:lstStyle>
            <a:lvl1pPr lvl="0" algn="l" defTabSz="914400" rtl="0" eaLnBrk="1" latinLnBrk="0" hangingPunct="1">
              <a:lnSpc>
                <a:spcPct val="90000"/>
              </a:lnSpc>
              <a:spcBef>
                <a:spcPts val="0"/>
              </a:spcBef>
              <a:spcAft>
                <a:spcPts val="0"/>
              </a:spcAft>
              <a:buClr>
                <a:schemeClr val="dk1"/>
              </a:buClr>
              <a:buSzPts val="1400"/>
              <a:buNone/>
              <a:defRPr sz="4000" b="1" kern="1200">
                <a:solidFill>
                  <a:srgbClr val="15619C"/>
                </a:solidFill>
                <a:latin typeface="Calibri" panose="020F0502020204030204" pitchFamily="34" charset="0"/>
                <a:ea typeface="+mj-ea"/>
                <a:cs typeface="Calibri" panose="020F0502020204030204" pitchFamily="34"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r>
              <a:rPr lang="en-US" sz="1200" dirty="0">
                <a:solidFill>
                  <a:srgbClr val="000000"/>
                </a:solidFill>
                <a:latin typeface="Arial" panose="020B0604020202020204" pitchFamily="34" charset="0"/>
                <a:cs typeface="Arial" panose="020B0604020202020204" pitchFamily="34" charset="0"/>
              </a:rPr>
              <a:t>Racial/Ethnic Diversity</a:t>
            </a:r>
            <a:endParaRPr lang="en-US" sz="1200" b="0" dirty="0">
              <a:latin typeface="Arial" panose="020B0604020202020204" pitchFamily="34" charset="0"/>
              <a:cs typeface="Arial" panose="020B0604020202020204" pitchFamily="34" charset="0"/>
            </a:endParaRPr>
          </a:p>
          <a:p>
            <a:r>
              <a:rPr lang="en-US" sz="1200" b="0" dirty="0">
                <a:solidFill>
                  <a:srgbClr val="000000"/>
                </a:solidFill>
                <a:latin typeface="Arial" panose="020B0604020202020204" pitchFamily="34" charset="0"/>
                <a:cs typeface="Arial" panose="020B0604020202020204" pitchFamily="34" charset="0"/>
              </a:rPr>
              <a:t>The organization shows a distribution of approximately 1% identifying as American Indian or Alaska Native, 9.3% as Asian, 25.7% as Black or African American, 3.5% as Two or more races, and 60.1% as White. There appears to be a significant representation of White employees, while other racial groups are less represented in the workforce.</a:t>
            </a:r>
          </a:p>
        </p:txBody>
      </p:sp>
      <p:pic>
        <p:nvPicPr>
          <p:cNvPr id="12" name="Picture 11" descr="A colorful squares with black text&#10;&#10;Description automatically generated">
            <a:extLst>
              <a:ext uri="{FF2B5EF4-FFF2-40B4-BE49-F238E27FC236}">
                <a16:creationId xmlns:a16="http://schemas.microsoft.com/office/drawing/2014/main" id="{D0DCDA94-1D10-2EEF-C31F-323B260F3925}"/>
              </a:ext>
            </a:extLst>
          </p:cNvPr>
          <p:cNvPicPr>
            <a:picLocks noChangeAspect="1"/>
          </p:cNvPicPr>
          <p:nvPr/>
        </p:nvPicPr>
        <p:blipFill>
          <a:blip r:embed="rId4"/>
          <a:stretch>
            <a:fillRect/>
          </a:stretch>
        </p:blipFill>
        <p:spPr>
          <a:xfrm>
            <a:off x="10648468" y="2767629"/>
            <a:ext cx="1543532" cy="1225551"/>
          </a:xfrm>
          <a:prstGeom prst="rect">
            <a:avLst/>
          </a:prstGeom>
        </p:spPr>
      </p:pic>
    </p:spTree>
    <p:extLst>
      <p:ext uri="{BB962C8B-B14F-4D97-AF65-F5344CB8AC3E}">
        <p14:creationId xmlns:p14="http://schemas.microsoft.com/office/powerpoint/2010/main" val="2985104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Slide Temps" id="{E779E92C-6765-A94A-95AB-E41B3E8EAAC9}" vid="{ED792BB1-38B3-5A42-A93F-DFDC203B22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5135</TotalTime>
  <Words>3636</Words>
  <Application>Microsoft Macintosh PowerPoint</Application>
  <PresentationFormat>Widescreen</PresentationFormat>
  <Paragraphs>310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DM Sans</vt:lpstr>
      <vt:lpstr>Helvetica</vt:lpstr>
      <vt:lpstr>Work Sans</vt:lpstr>
      <vt:lpstr>Office Theme</vt:lpstr>
      <vt:lpstr>PowerPoint Presentation</vt:lpstr>
      <vt:lpstr>Business Task</vt:lpstr>
      <vt:lpstr>Descriptive Statistics</vt:lpstr>
      <vt:lpstr>DOCUMENTATION</vt:lpstr>
      <vt:lpstr>Documentation: Cleaning</vt:lpstr>
      <vt:lpstr>Documentation: Manipulation</vt:lpstr>
      <vt:lpstr>DIVERSITY</vt:lpstr>
      <vt:lpstr>Diversity: Gender &amp; Marital Status</vt:lpstr>
      <vt:lpstr>Diversity: Race &amp; Hispanic Population</vt:lpstr>
      <vt:lpstr>Diversity: Citizen Status</vt:lpstr>
      <vt:lpstr>Diversity: Age</vt:lpstr>
      <vt:lpstr>RECRUITING SOURCES</vt:lpstr>
      <vt:lpstr>Recruiting Sources:  Without Race Proportion Representation</vt:lpstr>
      <vt:lpstr>Recruiting Sources: Race Proportion Representation</vt:lpstr>
      <vt:lpstr>EMPLOYEE SCORES VS MANAGERS</vt:lpstr>
      <vt:lpstr>Employee Scores &amp; Managers</vt:lpstr>
      <vt:lpstr>Equitable Pay</vt:lpstr>
      <vt:lpstr>Equitable Pay: No Significance</vt:lpstr>
      <vt:lpstr>Equitable Pay: No Significance</vt:lpstr>
      <vt:lpstr>Equitable Pay: IQR Outliers</vt:lpstr>
      <vt:lpstr>Equitable Pay: Significant</vt:lpstr>
      <vt:lpstr>Equitable Pay: Other Methods</vt:lpstr>
      <vt:lpstr>Equitable Pay: Intersection Analysis</vt:lpstr>
      <vt:lpstr>Equitable Pay: Intersection Analysis</vt:lpstr>
      <vt:lpstr>PREDICTING TERMINATION</vt:lpstr>
      <vt:lpstr>Predicting Termination: Attempt 1</vt:lpstr>
      <vt:lpstr>Predicting Termination: Attempt 2 “Prep”</vt:lpstr>
      <vt:lpstr>Predicting Termination: Attempt 2</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Buron</dc:creator>
  <cp:lastModifiedBy>Daniel Buron</cp:lastModifiedBy>
  <cp:revision>36</cp:revision>
  <dcterms:created xsi:type="dcterms:W3CDTF">2024-06-20T14:47:01Z</dcterms:created>
  <dcterms:modified xsi:type="dcterms:W3CDTF">2024-10-18T11:52:34Z</dcterms:modified>
</cp:coreProperties>
</file>